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72"/>
  </p:notesMasterIdLst>
  <p:handoutMasterIdLst>
    <p:handoutMasterId r:id="rId73"/>
  </p:handoutMasterIdLst>
  <p:sldIdLst>
    <p:sldId id="256" r:id="rId9"/>
    <p:sldId id="458" r:id="rId10"/>
    <p:sldId id="415" r:id="rId11"/>
    <p:sldId id="450" r:id="rId12"/>
    <p:sldId id="448" r:id="rId13"/>
    <p:sldId id="419" r:id="rId14"/>
    <p:sldId id="414" r:id="rId15"/>
    <p:sldId id="456" r:id="rId16"/>
    <p:sldId id="420" r:id="rId17"/>
    <p:sldId id="460" r:id="rId18"/>
    <p:sldId id="431" r:id="rId19"/>
    <p:sldId id="453" r:id="rId20"/>
    <p:sldId id="452" r:id="rId21"/>
    <p:sldId id="454" r:id="rId22"/>
    <p:sldId id="298" r:id="rId23"/>
    <p:sldId id="461" r:id="rId24"/>
    <p:sldId id="281" r:id="rId25"/>
    <p:sldId id="267" r:id="rId26"/>
    <p:sldId id="262" r:id="rId27"/>
    <p:sldId id="261" r:id="rId28"/>
    <p:sldId id="260" r:id="rId29"/>
    <p:sldId id="258" r:id="rId30"/>
    <p:sldId id="266" r:id="rId31"/>
    <p:sldId id="462" r:id="rId32"/>
    <p:sldId id="277" r:id="rId33"/>
    <p:sldId id="263" r:id="rId34"/>
    <p:sldId id="276" r:id="rId35"/>
    <p:sldId id="283" r:id="rId36"/>
    <p:sldId id="284" r:id="rId37"/>
    <p:sldId id="285" r:id="rId38"/>
    <p:sldId id="347" r:id="rId39"/>
    <p:sldId id="349" r:id="rId40"/>
    <p:sldId id="274" r:id="rId41"/>
    <p:sldId id="351" r:id="rId42"/>
    <p:sldId id="286" r:id="rId43"/>
    <p:sldId id="350" r:id="rId44"/>
    <p:sldId id="272" r:id="rId45"/>
    <p:sldId id="352" r:id="rId46"/>
    <p:sldId id="353" r:id="rId47"/>
    <p:sldId id="346" r:id="rId48"/>
    <p:sldId id="345" r:id="rId49"/>
    <p:sldId id="343" r:id="rId50"/>
    <p:sldId id="317" r:id="rId51"/>
    <p:sldId id="318" r:id="rId52"/>
    <p:sldId id="319" r:id="rId53"/>
    <p:sldId id="321" r:id="rId54"/>
    <p:sldId id="322" r:id="rId55"/>
    <p:sldId id="324" r:id="rId56"/>
    <p:sldId id="325" r:id="rId57"/>
    <p:sldId id="331" r:id="rId58"/>
    <p:sldId id="326" r:id="rId59"/>
    <p:sldId id="344" r:id="rId60"/>
    <p:sldId id="328" r:id="rId61"/>
    <p:sldId id="329" r:id="rId62"/>
    <p:sldId id="330" r:id="rId63"/>
    <p:sldId id="334" r:id="rId64"/>
    <p:sldId id="333" r:id="rId65"/>
    <p:sldId id="336" r:id="rId66"/>
    <p:sldId id="338" r:id="rId67"/>
    <p:sldId id="339" r:id="rId68"/>
    <p:sldId id="340" r:id="rId69"/>
    <p:sldId id="341" r:id="rId70"/>
    <p:sldId id="348" r:id="rId71"/>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74611-A896-47CD-834C-6EFCB50EA8FF}" v="5" dt="2020-03-20T20:06:34.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595"/>
  </p:normalViewPr>
  <p:slideViewPr>
    <p:cSldViewPr>
      <p:cViewPr varScale="1">
        <p:scale>
          <a:sx n="108" d="100"/>
          <a:sy n="108" d="100"/>
        </p:scale>
        <p:origin x="1704"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5T07:50:37.605"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3/27/2020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5</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9</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3/27/2020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3/27/2020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3/27/2020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5.jpeg"/><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9.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9.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716905" y="304800"/>
            <a:ext cx="7710189" cy="830997"/>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To Provide Economic Injury Disaster Loans</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For </a:t>
            </a: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46796" y="1066799"/>
            <a:ext cx="8216204" cy="5197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791866" y="756096"/>
            <a:ext cx="4062044"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12</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232284" y="2128715"/>
            <a:ext cx="8621626" cy="3631763"/>
          </a:xfrm>
          <a:prstGeom prst="rect">
            <a:avLst/>
          </a:prstGeom>
        </p:spPr>
        <p:txBody>
          <a:bodyPr wrap="square">
            <a:spAutoFit/>
          </a:bodyPr>
          <a:lstStyle/>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u="sng" dirty="0">
              <a:solidFill>
                <a:srgbClr val="0000FF"/>
              </a:solidFill>
              <a:latin typeface="Source Sans Pro" panose="020B0503030403020204" pitchFamily="34" charset="0"/>
              <a:ea typeface="Source Sans Pro" panose="020B0503030403020204" pitchFamily="34"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u="sng" dirty="0">
                <a:solidFill>
                  <a:srgbClr val="0000FF"/>
                </a:solidFill>
                <a:latin typeface="Source Sans Pro" panose="020B0503030403020204" pitchFamily="34" charset="0"/>
                <a:ea typeface="Source Sans Pro" panose="020B0503030403020204" pitchFamily="34" charset="0"/>
                <a:hlinkClick r:id="rId4"/>
              </a:rPr>
              <a:t>www.sba.gov</a:t>
            </a:r>
            <a:r>
              <a:rPr lang="en-US" u="sng" dirty="0">
                <a:solidFill>
                  <a:srgbClr val="0000FF"/>
                </a:solidFill>
                <a:latin typeface="Source Sans Pro" panose="020B0503030403020204" pitchFamily="34" charset="0"/>
                <a:ea typeface="Source Sans Pro" panose="020B0503030403020204" pitchFamily="34" charset="0"/>
              </a:rPr>
              <a:t>/disaster</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U.S. Small Business Administration, Processing and Disbursement Center, 14925 Kingsport Road, Fort Worth, TX  76155</a:t>
            </a:r>
            <a:r>
              <a:rPr lang="en-US" dirty="0">
                <a:latin typeface="Source Sans Pro" panose="020B0503030403020204" pitchFamily="34" charset="0"/>
                <a:ea typeface="Source Sans Pro" panose="020B0503030403020204" pitchFamily="34" charset="0"/>
              </a:rPr>
              <a:t>.  </a:t>
            </a:r>
          </a:p>
          <a:p>
            <a:pPr marL="171450" marR="0" indent="-171450" algn="just">
              <a:spcBef>
                <a:spcPts val="0"/>
              </a:spcBef>
              <a:spcAft>
                <a:spcPts val="0"/>
              </a:spcAft>
              <a:buFont typeface="Arial" panose="020B0604020202020204" pitchFamily="34" charset="0"/>
              <a:buChar char="•"/>
            </a:pPr>
            <a:endParaRPr lang="en-US" sz="1000" dirty="0">
              <a:latin typeface="Source Sans Pro" panose="020B0503030403020204" pitchFamily="34" charset="0"/>
              <a:ea typeface="Source Sans Pro" panose="020B0503030403020204" pitchFamily="34" charset="0"/>
            </a:endParaRP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grpSp>
        <p:nvGrpSpPr>
          <p:cNvPr id="7" name="Group 6">
            <a:extLst>
              <a:ext uri="{FF2B5EF4-FFF2-40B4-BE49-F238E27FC236}">
                <a16:creationId xmlns:a16="http://schemas.microsoft.com/office/drawing/2014/main" id="{CE977398-43D8-4938-9330-6B805769A9E5}"/>
              </a:ext>
            </a:extLst>
          </p:cNvPr>
          <p:cNvGrpSpPr/>
          <p:nvPr/>
        </p:nvGrpSpPr>
        <p:grpSpPr>
          <a:xfrm>
            <a:off x="232284" y="324806"/>
            <a:ext cx="5290362" cy="1737241"/>
            <a:chOff x="43638" y="4494770"/>
            <a:chExt cx="5290362" cy="1737241"/>
          </a:xfrm>
        </p:grpSpPr>
        <p:pic>
          <p:nvPicPr>
            <p:cNvPr id="8" name="Picture 7">
              <a:extLst>
                <a:ext uri="{FF2B5EF4-FFF2-40B4-BE49-F238E27FC236}">
                  <a16:creationId xmlns:a16="http://schemas.microsoft.com/office/drawing/2014/main" id="{93F0CF0F-6813-4003-8BF1-1B354A52F3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385" y="4494770"/>
              <a:ext cx="4321937" cy="1339155"/>
            </a:xfrm>
            <a:prstGeom prst="rect">
              <a:avLst/>
            </a:prstGeom>
            <a:ln w="28575">
              <a:solidFill>
                <a:schemeClr val="tx1"/>
              </a:solidFill>
            </a:ln>
          </p:spPr>
        </p:pic>
        <p:sp>
          <p:nvSpPr>
            <p:cNvPr id="9" name="TextBox 8">
              <a:extLst>
                <a:ext uri="{FF2B5EF4-FFF2-40B4-BE49-F238E27FC236}">
                  <a16:creationId xmlns:a16="http://schemas.microsoft.com/office/drawing/2014/main" id="{A034B6FE-8F46-4BE6-8419-A2D52DD34F39}"/>
                </a:ext>
              </a:extLst>
            </p:cNvPr>
            <p:cNvSpPr txBox="1"/>
            <p:nvPr/>
          </p:nvSpPr>
          <p:spPr>
            <a:xfrm>
              <a:off x="43638" y="5924234"/>
              <a:ext cx="5290362" cy="307777"/>
            </a:xfrm>
            <a:prstGeom prst="rect">
              <a:avLst/>
            </a:prstGeom>
            <a:noFill/>
          </p:spPr>
          <p:txBody>
            <a:bodyPr wrap="square" rtlCol="0">
              <a:spAutoFit/>
            </a:bodyPr>
            <a:lstStyle/>
            <a:p>
              <a:r>
                <a:rPr lang="en-US" sz="1400" b="1" dirty="0">
                  <a:solidFill>
                    <a:schemeClr val="accent5">
                      <a:lumMod val="75000"/>
                    </a:schemeClr>
                  </a:solidFill>
                </a:rPr>
                <a:t>SBA’s Customer Service Representatives are ready to serve.</a:t>
              </a:r>
            </a:p>
          </p:txBody>
        </p:sp>
      </p:grpSp>
    </p:spTree>
    <p:extLst>
      <p:ext uri="{BB962C8B-B14F-4D97-AF65-F5344CB8AC3E}">
        <p14:creationId xmlns:p14="http://schemas.microsoft.com/office/powerpoint/2010/main" val="17797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2554545"/>
          </a:xfrm>
          <a:prstGeom prst="rect">
            <a:avLst/>
          </a:prstGeom>
        </p:spPr>
        <p:txBody>
          <a:bodyPr wrap="square">
            <a:spAutoFit/>
          </a:bodyPr>
          <a:lstStyle/>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Small Business Development Centers (SBDCs), SCORE, Women’s Business Centers (WBC), and Veteran’s Business Outreach Centers and local Chambers of Commerce.  </a:t>
            </a:r>
          </a:p>
          <a:p>
            <a:pPr marL="0" marR="0" algn="just">
              <a:spcBef>
                <a:spcPts val="0"/>
              </a:spcBef>
              <a:spcAft>
                <a:spcPts val="0"/>
              </a:spcAft>
            </a:pP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For the nearest office, visit</a:t>
            </a:r>
            <a:r>
              <a:rPr lang="en-US" dirty="0">
                <a:solidFill>
                  <a:srgbClr val="000000"/>
                </a:solidFill>
                <a:latin typeface="Source Sans Pro" panose="020B0503030403020204" pitchFamily="34" charset="0"/>
                <a:ea typeface="Source Sans Pro" panose="020B0503030403020204" pitchFamily="34" charset="0"/>
              </a:rPr>
              <a:t>: </a:t>
            </a:r>
            <a:r>
              <a:rPr lang="en-US"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4401205"/>
          </a:xfrm>
          <a:prstGeom prst="rect">
            <a:avLst/>
          </a:prstGeom>
        </p:spPr>
        <p:txBody>
          <a:bodyPr wrap="square">
            <a:spAutoFit/>
          </a:bodyPr>
          <a:lstStyle/>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310718" y="4549290"/>
            <a:ext cx="85847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15</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83939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50" y="521565"/>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582358" y="1371601"/>
            <a:ext cx="8180642" cy="4087078"/>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26887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618-BD12-4835-AC5E-D0AF5B6E2F3D}"/>
              </a:ext>
            </a:extLst>
          </p:cNvPr>
          <p:cNvSpPr>
            <a:spLocks noGrp="1"/>
          </p:cNvSpPr>
          <p:nvPr>
            <p:ph type="title"/>
          </p:nvPr>
        </p:nvSpPr>
        <p:spPr>
          <a:xfrm>
            <a:off x="381000" y="685800"/>
            <a:ext cx="7886700" cy="449178"/>
          </a:xfrm>
        </p:spPr>
        <p:txBody>
          <a:bodyPr>
            <a:noAutofit/>
          </a:bodyPr>
          <a:lstStyle/>
          <a:p>
            <a:r>
              <a:rPr lang="en-US" sz="3200" dirty="0"/>
              <a:t>Disaster Loan Application Portal</a:t>
            </a:r>
          </a:p>
        </p:txBody>
      </p:sp>
      <p:sp>
        <p:nvSpPr>
          <p:cNvPr id="3" name="Content Placeholder 2">
            <a:extLst>
              <a:ext uri="{FF2B5EF4-FFF2-40B4-BE49-F238E27FC236}">
                <a16:creationId xmlns:a16="http://schemas.microsoft.com/office/drawing/2014/main" id="{5ECAFC3F-0994-46F3-899B-BABF39925589}"/>
              </a:ext>
            </a:extLst>
          </p:cNvPr>
          <p:cNvSpPr>
            <a:spLocks noGrp="1"/>
          </p:cNvSpPr>
          <p:nvPr>
            <p:ph idx="1"/>
          </p:nvPr>
        </p:nvSpPr>
        <p:spPr>
          <a:xfrm>
            <a:off x="699077" y="1676400"/>
            <a:ext cx="7848600" cy="3154969"/>
          </a:xfrm>
        </p:spPr>
        <p:txBody>
          <a:bodyPr/>
          <a:lstStyle/>
          <a:p>
            <a:pPr marL="0" indent="0" algn="just">
              <a:buNone/>
            </a:pPr>
            <a:r>
              <a:rPr lang="en-US" dirty="0"/>
              <a:t>This presentation will provide guidance on how to complete an Electronic Business Application utilizing SBA Form 5 and SBA Form 5C.  Before starting this process, please insure you have the filing requirements as defined in this document.  These documents are required for processing and EIDL application.</a:t>
            </a:r>
          </a:p>
        </p:txBody>
      </p:sp>
      <p:sp>
        <p:nvSpPr>
          <p:cNvPr id="4" name="Slide Number Placeholder 3">
            <a:extLst>
              <a:ext uri="{FF2B5EF4-FFF2-40B4-BE49-F238E27FC236}">
                <a16:creationId xmlns:a16="http://schemas.microsoft.com/office/drawing/2014/main" id="{96A3B104-10F1-4086-9158-3AC88E69FAAC}"/>
              </a:ext>
            </a:extLst>
          </p:cNvPr>
          <p:cNvSpPr>
            <a:spLocks noGrp="1"/>
          </p:cNvSpPr>
          <p:nvPr>
            <p:ph type="sldNum" sz="quarter" idx="12"/>
          </p:nvPr>
        </p:nvSpPr>
        <p:spPr/>
        <p:txBody>
          <a:bodyPr/>
          <a:lstStyle/>
          <a:p>
            <a:fld id="{B1AB44B9-F1EC-4F4B-88D4-413245C9CD3E}" type="slidenum">
              <a:rPr lang="en-US" smtClean="0"/>
              <a:t>17</a:t>
            </a:fld>
            <a:endParaRPr lang="en-US"/>
          </a:p>
        </p:txBody>
      </p:sp>
    </p:spTree>
    <p:extLst>
      <p:ext uri="{BB962C8B-B14F-4D97-AF65-F5344CB8AC3E}">
        <p14:creationId xmlns:p14="http://schemas.microsoft.com/office/powerpoint/2010/main" val="18488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780-0E6B-4F7B-AFDB-76F364D4F99D}"/>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7B1AC69D-2D79-423E-BE10-46A93B2EFF5C}"/>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8" name="Content Placeholder 1">
            <a:extLst>
              <a:ext uri="{FF2B5EF4-FFF2-40B4-BE49-F238E27FC236}">
                <a16:creationId xmlns:a16="http://schemas.microsoft.com/office/drawing/2014/main" id="{27DBFBFE-BFE1-49BB-9D65-9698ED4C2F46}"/>
              </a:ext>
            </a:extLst>
          </p:cNvPr>
          <p:cNvSpPr txBox="1">
            <a:spLocks/>
          </p:cNvSpPr>
          <p:nvPr/>
        </p:nvSpPr>
        <p:spPr>
          <a:xfrm>
            <a:off x="1451118" y="2361118"/>
            <a:ext cx="6590489" cy="1896533"/>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
                <a:srgbClr val="31B6FD"/>
              </a:buClr>
              <a:buNone/>
              <a:defRPr/>
            </a:pPr>
            <a:r>
              <a:rPr lang="en-US" sz="1800" dirty="0">
                <a:solidFill>
                  <a:srgbClr val="073E87"/>
                </a:solidFill>
                <a:latin typeface="Candara"/>
              </a:rPr>
              <a:t>Electronic Loan Application (Form 5) </a:t>
            </a:r>
          </a:p>
          <a:p>
            <a:pPr marL="0" indent="0">
              <a:buClr>
                <a:srgbClr val="31B6FD"/>
              </a:buClr>
              <a:buNone/>
              <a:defRPr/>
            </a:pPr>
            <a:r>
              <a:rPr lang="en-US" sz="1800" dirty="0">
                <a:solidFill>
                  <a:srgbClr val="073E87"/>
                </a:solidFill>
                <a:latin typeface="Candara"/>
              </a:rPr>
              <a:t>Electronic Loan Application (Form 5C)  Sole Proprietorship Only</a:t>
            </a:r>
          </a:p>
          <a:p>
            <a:pPr marL="0" indent="0">
              <a:buClr>
                <a:srgbClr val="31B6FD"/>
              </a:buClr>
              <a:buNone/>
              <a:defRPr/>
            </a:pPr>
            <a:r>
              <a:rPr lang="en-US" sz="1800" dirty="0">
                <a:solidFill>
                  <a:srgbClr val="073E87"/>
                </a:solidFill>
                <a:latin typeface="Candara"/>
              </a:rPr>
              <a:t>Tax Authorization (Form 4506-T) 20% Owners/GP/50% Affiliate</a:t>
            </a:r>
          </a:p>
          <a:p>
            <a:pPr marL="0" indent="0">
              <a:buClr>
                <a:srgbClr val="31B6FD"/>
              </a:buClr>
              <a:buNone/>
              <a:defRPr/>
            </a:pPr>
            <a:r>
              <a:rPr lang="en-US" sz="1800" dirty="0">
                <a:solidFill>
                  <a:srgbClr val="073E87"/>
                </a:solidFill>
                <a:latin typeface="Candara"/>
              </a:rPr>
              <a:t>Most recent Business Tax Return</a:t>
            </a:r>
          </a:p>
          <a:p>
            <a:pPr marL="0" indent="0">
              <a:buClr>
                <a:srgbClr val="31B6FD"/>
              </a:buClr>
              <a:buNone/>
              <a:defRPr/>
            </a:pPr>
            <a:r>
              <a:rPr lang="en-US" sz="1800" dirty="0">
                <a:solidFill>
                  <a:srgbClr val="073E87"/>
                </a:solidFill>
                <a:latin typeface="Candara"/>
              </a:rPr>
              <a:t>Personal Financial Statement (Form 413) 20% Owners/GP</a:t>
            </a:r>
          </a:p>
          <a:p>
            <a:pPr marL="0" indent="0">
              <a:buClr>
                <a:srgbClr val="31B6FD"/>
              </a:buClr>
              <a:buNone/>
              <a:defRPr/>
            </a:pPr>
            <a:r>
              <a:rPr lang="en-US" sz="1800" dirty="0">
                <a:solidFill>
                  <a:srgbClr val="073E87"/>
                </a:solidFill>
                <a:latin typeface="Candara"/>
              </a:rPr>
              <a:t>Schedule of Liabilities (Form 2202)	 </a:t>
            </a:r>
          </a:p>
          <a:p>
            <a:pPr marL="0" indent="0" defTabSz="685800" fontAlgn="auto">
              <a:spcAft>
                <a:spcPts val="0"/>
              </a:spcAft>
              <a:buClr>
                <a:srgbClr val="31B6FD"/>
              </a:buClr>
              <a:buNone/>
              <a:defRPr/>
            </a:pPr>
            <a:endParaRPr lang="en-US" sz="600" dirty="0">
              <a:solidFill>
                <a:srgbClr val="073E87"/>
              </a:solidFill>
              <a:latin typeface="Candara"/>
            </a:endParaRPr>
          </a:p>
          <a:p>
            <a:pPr marL="0" indent="0" defTabSz="685800" fontAlgn="auto">
              <a:spcAft>
                <a:spcPts val="0"/>
              </a:spcAft>
              <a:buClr>
                <a:srgbClr val="31B6FD"/>
              </a:buClr>
              <a:buNone/>
              <a:defRPr/>
            </a:pPr>
            <a:endParaRPr lang="en-US" sz="1800" dirty="0">
              <a:solidFill>
                <a:srgbClr val="073E87"/>
              </a:solidFill>
              <a:latin typeface="Candara"/>
            </a:endParaRPr>
          </a:p>
          <a:p>
            <a:pPr marL="205740" indent="-205740" defTabSz="685800" fontAlgn="auto">
              <a:spcAft>
                <a:spcPts val="0"/>
              </a:spcAft>
              <a:buClr>
                <a:srgbClr val="31B6FD"/>
              </a:buClr>
              <a:defRPr/>
            </a:pPr>
            <a:endParaRPr lang="en-US" sz="1800" dirty="0">
              <a:solidFill>
                <a:srgbClr val="073E87"/>
              </a:solidFill>
              <a:latin typeface="Candara"/>
            </a:endParaRPr>
          </a:p>
        </p:txBody>
      </p:sp>
    </p:spTree>
    <p:extLst>
      <p:ext uri="{BB962C8B-B14F-4D97-AF65-F5344CB8AC3E}">
        <p14:creationId xmlns:p14="http://schemas.microsoft.com/office/powerpoint/2010/main" val="17715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28648" y="627753"/>
            <a:ext cx="7886700" cy="449178"/>
          </a:xfrm>
        </p:spPr>
        <p:txBody>
          <a:bodyPr>
            <a:noAutofit/>
          </a:bodyPr>
          <a:lstStyle/>
          <a:p>
            <a:r>
              <a:rPr lang="en-US" sz="3200" dirty="0"/>
              <a:t>Disaster Loan Application Portal (DLAP)</a:t>
            </a:r>
          </a:p>
        </p:txBody>
      </p:sp>
      <p:pic>
        <p:nvPicPr>
          <p:cNvPr id="5" name="Content Placeholder 4">
            <a:extLst>
              <a:ext uri="{FF2B5EF4-FFF2-40B4-BE49-F238E27FC236}">
                <a16:creationId xmlns:a16="http://schemas.microsoft.com/office/drawing/2014/main" id="{0025C2EE-65FE-4097-B5F1-316B96743472}"/>
              </a:ext>
            </a:extLst>
          </p:cNvPr>
          <p:cNvPicPr>
            <a:picLocks noGrp="1" noChangeAspect="1"/>
          </p:cNvPicPr>
          <p:nvPr>
            <p:ph idx="1"/>
          </p:nvPr>
        </p:nvPicPr>
        <p:blipFill>
          <a:blip r:embed="rId2"/>
          <a:stretch>
            <a:fillRect/>
          </a:stretch>
        </p:blipFill>
        <p:spPr>
          <a:xfrm>
            <a:off x="1571873" y="2651516"/>
            <a:ext cx="6000251" cy="2997747"/>
          </a:xfrm>
          <a:prstGeom prst="rect">
            <a:avLst/>
          </a:prstGeom>
        </p:spPr>
      </p:pic>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19</a:t>
            </a:fld>
            <a:endParaRPr lang="en-US"/>
          </a:p>
        </p:txBody>
      </p:sp>
      <p:sp>
        <p:nvSpPr>
          <p:cNvPr id="6" name="Rectangle 5">
            <a:extLst>
              <a:ext uri="{FF2B5EF4-FFF2-40B4-BE49-F238E27FC236}">
                <a16:creationId xmlns:a16="http://schemas.microsoft.com/office/drawing/2014/main" id="{82885D87-54DD-4D7C-83A4-0AFE626B4D22}"/>
              </a:ext>
            </a:extLst>
          </p:cNvPr>
          <p:cNvSpPr/>
          <p:nvPr/>
        </p:nvSpPr>
        <p:spPr>
          <a:xfrm>
            <a:off x="6796510" y="2720838"/>
            <a:ext cx="655983" cy="283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a:extLst>
              <a:ext uri="{FF2B5EF4-FFF2-40B4-BE49-F238E27FC236}">
                <a16:creationId xmlns:a16="http://schemas.microsoft.com/office/drawing/2014/main" id="{8315FCBD-0F13-4174-985F-306DF47405C8}"/>
              </a:ext>
            </a:extLst>
          </p:cNvPr>
          <p:cNvSpPr/>
          <p:nvPr/>
        </p:nvSpPr>
        <p:spPr>
          <a:xfrm>
            <a:off x="3344331" y="2127816"/>
            <a:ext cx="2892138" cy="553998"/>
          </a:xfrm>
          <a:prstGeom prst="rect">
            <a:avLst/>
          </a:prstGeom>
        </p:spPr>
        <p:txBody>
          <a:bodyPr wrap="none">
            <a:spAutoFit/>
          </a:bodyPr>
          <a:lstStyle/>
          <a:p>
            <a:r>
              <a:rPr lang="en-US" sz="1500" dirty="0">
                <a:hlinkClick r:id="rId3"/>
              </a:rPr>
              <a:t>https://disasterloan.sba.gov/ela/</a:t>
            </a:r>
            <a:endParaRPr lang="en-US" sz="1500" dirty="0"/>
          </a:p>
          <a:p>
            <a:endParaRPr lang="en-US" sz="1500" dirty="0"/>
          </a:p>
        </p:txBody>
      </p:sp>
      <p:sp>
        <p:nvSpPr>
          <p:cNvPr id="8" name="TextBox 7">
            <a:extLst>
              <a:ext uri="{FF2B5EF4-FFF2-40B4-BE49-F238E27FC236}">
                <a16:creationId xmlns:a16="http://schemas.microsoft.com/office/drawing/2014/main" id="{B99601FD-1DBE-4009-BB41-EE093257FAAF}"/>
              </a:ext>
            </a:extLst>
          </p:cNvPr>
          <p:cNvSpPr txBox="1"/>
          <p:nvPr/>
        </p:nvSpPr>
        <p:spPr>
          <a:xfrm>
            <a:off x="2830798" y="1672239"/>
            <a:ext cx="4293704" cy="553998"/>
          </a:xfrm>
          <a:prstGeom prst="rect">
            <a:avLst/>
          </a:prstGeom>
          <a:noFill/>
        </p:spPr>
        <p:txBody>
          <a:bodyPr wrap="square" rtlCol="0">
            <a:spAutoFit/>
          </a:bodyPr>
          <a:lstStyle/>
          <a:p>
            <a:r>
              <a:rPr lang="en-US" sz="1500" b="1" dirty="0"/>
              <a:t>DOUBLE-CLICK ON THE LINK TO ACCESS THE SITE</a:t>
            </a:r>
          </a:p>
        </p:txBody>
      </p:sp>
      <p:sp>
        <p:nvSpPr>
          <p:cNvPr id="9" name="TextBox 8">
            <a:extLst>
              <a:ext uri="{FF2B5EF4-FFF2-40B4-BE49-F238E27FC236}">
                <a16:creationId xmlns:a16="http://schemas.microsoft.com/office/drawing/2014/main" id="{1300BF9F-51B5-42AF-B43F-B327A60AC1B6}"/>
              </a:ext>
            </a:extLst>
          </p:cNvPr>
          <p:cNvSpPr txBox="1"/>
          <p:nvPr/>
        </p:nvSpPr>
        <p:spPr>
          <a:xfrm>
            <a:off x="5705988" y="3593868"/>
            <a:ext cx="2313968"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DOUBLE-CLICK APPLY ONLINE</a:t>
            </a:r>
          </a:p>
        </p:txBody>
      </p:sp>
      <p:sp>
        <p:nvSpPr>
          <p:cNvPr id="11" name="Oval 10">
            <a:extLst>
              <a:ext uri="{FF2B5EF4-FFF2-40B4-BE49-F238E27FC236}">
                <a16:creationId xmlns:a16="http://schemas.microsoft.com/office/drawing/2014/main" id="{5305674D-A633-49A5-81B9-DED5CA3447F8}"/>
              </a:ext>
            </a:extLst>
          </p:cNvPr>
          <p:cNvSpPr/>
          <p:nvPr/>
        </p:nvSpPr>
        <p:spPr>
          <a:xfrm>
            <a:off x="3602934" y="3510998"/>
            <a:ext cx="1630019" cy="1667310"/>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62A7CBC6-01FD-42B7-9F88-CBCBE8E36B94}"/>
              </a:ext>
            </a:extLst>
          </p:cNvPr>
          <p:cNvCxnSpPr/>
          <p:nvPr/>
        </p:nvCxnSpPr>
        <p:spPr>
          <a:xfrm flipH="1">
            <a:off x="5232953" y="3123372"/>
            <a:ext cx="1563557" cy="715618"/>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48227" y="1697164"/>
            <a:ext cx="5943600" cy="4278094"/>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Register</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6796510" y="5659005"/>
            <a:ext cx="2057400" cy="365125"/>
          </a:xfrm>
        </p:spPr>
        <p:txBody>
          <a:bodyPr/>
          <a:lstStyle/>
          <a:p>
            <a:fld id="{B1AB44B9-F1EC-4F4B-88D4-413245C9CD3E}" type="slidenum">
              <a:rPr lang="en-US" smtClean="0"/>
              <a:t>20</a:t>
            </a:fld>
            <a:endParaRPr lang="en-US"/>
          </a:p>
        </p:txBody>
      </p:sp>
      <p:pic>
        <p:nvPicPr>
          <p:cNvPr id="5" name="Picture 4">
            <a:extLst>
              <a:ext uri="{FF2B5EF4-FFF2-40B4-BE49-F238E27FC236}">
                <a16:creationId xmlns:a16="http://schemas.microsoft.com/office/drawing/2014/main" id="{18DD3867-029D-4187-BAEE-EECE6051C7C0}"/>
              </a:ext>
            </a:extLst>
          </p:cNvPr>
          <p:cNvPicPr>
            <a:picLocks noChangeAspect="1"/>
          </p:cNvPicPr>
          <p:nvPr/>
        </p:nvPicPr>
        <p:blipFill>
          <a:blip r:embed="rId2"/>
          <a:stretch>
            <a:fillRect/>
          </a:stretch>
        </p:blipFill>
        <p:spPr>
          <a:xfrm>
            <a:off x="2100284" y="1524000"/>
            <a:ext cx="6506419" cy="3322883"/>
          </a:xfrm>
          <a:prstGeom prst="rect">
            <a:avLst/>
          </a:prstGeom>
        </p:spPr>
      </p:pic>
      <p:sp>
        <p:nvSpPr>
          <p:cNvPr id="8" name="Rectangle: Rounded Corners 7">
            <a:extLst>
              <a:ext uri="{FF2B5EF4-FFF2-40B4-BE49-F238E27FC236}">
                <a16:creationId xmlns:a16="http://schemas.microsoft.com/office/drawing/2014/main" id="{33DDB4F4-1E36-42E8-AA2D-96EB9CFBF06D}"/>
              </a:ext>
            </a:extLst>
          </p:cNvPr>
          <p:cNvSpPr/>
          <p:nvPr/>
        </p:nvSpPr>
        <p:spPr>
          <a:xfrm>
            <a:off x="2588419" y="2438530"/>
            <a:ext cx="548640" cy="228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a:extLst>
              <a:ext uri="{FF2B5EF4-FFF2-40B4-BE49-F238E27FC236}">
                <a16:creationId xmlns:a16="http://schemas.microsoft.com/office/drawing/2014/main" id="{C6585335-7BA9-4E05-8D09-D9F760E231B2}"/>
              </a:ext>
            </a:extLst>
          </p:cNvPr>
          <p:cNvSpPr txBox="1"/>
          <p:nvPr/>
        </p:nvSpPr>
        <p:spPr>
          <a:xfrm>
            <a:off x="329457" y="2201200"/>
            <a:ext cx="1515292" cy="3554819"/>
          </a:xfrm>
          <a:prstGeom prst="rect">
            <a:avLst/>
          </a:prstGeom>
          <a:solidFill>
            <a:schemeClr val="tx2">
              <a:lumMod val="75000"/>
            </a:schemeClr>
          </a:solidFill>
        </p:spPr>
        <p:txBody>
          <a:bodyPr wrap="square" rtlCol="0">
            <a:spAutoFit/>
          </a:bodyPr>
          <a:lstStyle/>
          <a:p>
            <a:r>
              <a:rPr lang="en-US" sz="1500" dirty="0">
                <a:solidFill>
                  <a:schemeClr val="bg1"/>
                </a:solidFill>
              </a:rPr>
              <a:t>From this page you can:</a:t>
            </a:r>
          </a:p>
          <a:p>
            <a:endParaRPr lang="en-US" sz="1500" dirty="0">
              <a:solidFill>
                <a:schemeClr val="bg1"/>
              </a:solidFill>
            </a:endParaRPr>
          </a:p>
          <a:p>
            <a:r>
              <a:rPr lang="en-US" sz="1500" dirty="0">
                <a:solidFill>
                  <a:schemeClr val="bg1"/>
                </a:solidFill>
              </a:rPr>
              <a:t>1) Begin a  new application by clicking on Register</a:t>
            </a:r>
          </a:p>
          <a:p>
            <a:endParaRPr lang="en-US" sz="1500" dirty="0">
              <a:solidFill>
                <a:schemeClr val="bg1"/>
              </a:solidFill>
            </a:endParaRPr>
          </a:p>
          <a:p>
            <a:r>
              <a:rPr lang="en-US" sz="1500" dirty="0">
                <a:solidFill>
                  <a:schemeClr val="bg1"/>
                </a:solidFill>
              </a:rPr>
              <a:t>2) Return to complete a started application by inputting a user name and password</a:t>
            </a:r>
          </a:p>
        </p:txBody>
      </p:sp>
      <p:cxnSp>
        <p:nvCxnSpPr>
          <p:cNvPr id="11" name="Straight Arrow Connector 10">
            <a:extLst>
              <a:ext uri="{FF2B5EF4-FFF2-40B4-BE49-F238E27FC236}">
                <a16:creationId xmlns:a16="http://schemas.microsoft.com/office/drawing/2014/main" id="{F6D68788-FAA3-4E6D-98A8-9DD2A01A4EFB}"/>
              </a:ext>
            </a:extLst>
          </p:cNvPr>
          <p:cNvCxnSpPr>
            <a:cxnSpLocks/>
          </p:cNvCxnSpPr>
          <p:nvPr/>
        </p:nvCxnSpPr>
        <p:spPr>
          <a:xfrm flipV="1">
            <a:off x="1736498" y="2619585"/>
            <a:ext cx="851921" cy="5311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56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253496" y="412948"/>
            <a:ext cx="7886700" cy="449178"/>
          </a:xfrm>
        </p:spPr>
        <p:txBody>
          <a:bodyPr>
            <a:noAutofit/>
          </a:bodyPr>
          <a:lstStyle/>
          <a:p>
            <a:r>
              <a:rPr lang="en-US" sz="3200" dirty="0"/>
              <a:t>Complete Registration Information</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6" name="Picture 5">
            <a:extLst>
              <a:ext uri="{FF2B5EF4-FFF2-40B4-BE49-F238E27FC236}">
                <a16:creationId xmlns:a16="http://schemas.microsoft.com/office/drawing/2014/main" id="{7BDB3DB7-FA12-4F8E-A359-8E4A5FBA997E}"/>
              </a:ext>
            </a:extLst>
          </p:cNvPr>
          <p:cNvPicPr>
            <a:picLocks noChangeAspect="1"/>
          </p:cNvPicPr>
          <p:nvPr/>
        </p:nvPicPr>
        <p:blipFill>
          <a:blip r:embed="rId2"/>
          <a:stretch>
            <a:fillRect/>
          </a:stretch>
        </p:blipFill>
        <p:spPr>
          <a:xfrm>
            <a:off x="223478" y="1797942"/>
            <a:ext cx="3053227" cy="2549201"/>
          </a:xfrm>
          <a:prstGeom prst="rect">
            <a:avLst/>
          </a:prstGeom>
        </p:spPr>
      </p:pic>
      <p:sp>
        <p:nvSpPr>
          <p:cNvPr id="9" name="TextBox 8">
            <a:extLst>
              <a:ext uri="{FF2B5EF4-FFF2-40B4-BE49-F238E27FC236}">
                <a16:creationId xmlns:a16="http://schemas.microsoft.com/office/drawing/2014/main" id="{F8A8C909-0202-482C-8C1E-02F45F6C71F5}"/>
              </a:ext>
            </a:extLst>
          </p:cNvPr>
          <p:cNvSpPr txBox="1"/>
          <p:nvPr/>
        </p:nvSpPr>
        <p:spPr>
          <a:xfrm>
            <a:off x="3426723" y="1756798"/>
            <a:ext cx="2493083" cy="2169825"/>
          </a:xfrm>
          <a:prstGeom prst="rect">
            <a:avLst/>
          </a:prstGeom>
          <a:solidFill>
            <a:schemeClr val="tx2">
              <a:lumMod val="75000"/>
            </a:schemeClr>
          </a:solidFill>
        </p:spPr>
        <p:txBody>
          <a:bodyPr wrap="square" rtlCol="0">
            <a:spAutoFit/>
          </a:bodyPr>
          <a:lstStyle/>
          <a:p>
            <a:r>
              <a:rPr lang="en-US" sz="1500" b="1" dirty="0">
                <a:solidFill>
                  <a:schemeClr val="bg1"/>
                </a:solidFill>
              </a:rPr>
              <a:t>On page 1 of the registration, pay close attention to the sections with an * these sections must be completed.  It is important that a good email address and cell phone number are supplied. </a:t>
            </a:r>
          </a:p>
        </p:txBody>
      </p:sp>
      <p:pic>
        <p:nvPicPr>
          <p:cNvPr id="3" name="Picture 2">
            <a:extLst>
              <a:ext uri="{FF2B5EF4-FFF2-40B4-BE49-F238E27FC236}">
                <a16:creationId xmlns:a16="http://schemas.microsoft.com/office/drawing/2014/main" id="{94788DDF-176B-40DC-95DD-98C3A89B8BF5}"/>
              </a:ext>
            </a:extLst>
          </p:cNvPr>
          <p:cNvPicPr>
            <a:picLocks noChangeAspect="1"/>
          </p:cNvPicPr>
          <p:nvPr/>
        </p:nvPicPr>
        <p:blipFill>
          <a:blip r:embed="rId3"/>
          <a:stretch>
            <a:fillRect/>
          </a:stretch>
        </p:blipFill>
        <p:spPr>
          <a:xfrm>
            <a:off x="3276704" y="3372881"/>
            <a:ext cx="3375945" cy="1995112"/>
          </a:xfrm>
          <a:prstGeom prst="rect">
            <a:avLst/>
          </a:prstGeom>
        </p:spPr>
      </p:pic>
      <p:sp>
        <p:nvSpPr>
          <p:cNvPr id="7" name="TextBox 6">
            <a:extLst>
              <a:ext uri="{FF2B5EF4-FFF2-40B4-BE49-F238E27FC236}">
                <a16:creationId xmlns:a16="http://schemas.microsoft.com/office/drawing/2014/main" id="{A5D91477-CB2F-48F8-A443-2F94549F45DB}"/>
              </a:ext>
            </a:extLst>
          </p:cNvPr>
          <p:cNvSpPr txBox="1"/>
          <p:nvPr/>
        </p:nvSpPr>
        <p:spPr>
          <a:xfrm>
            <a:off x="6579393" y="3429000"/>
            <a:ext cx="2216391" cy="3323987"/>
          </a:xfrm>
          <a:prstGeom prst="rect">
            <a:avLst/>
          </a:prstGeom>
          <a:solidFill>
            <a:schemeClr val="tx2">
              <a:lumMod val="75000"/>
            </a:schemeClr>
          </a:solidFill>
        </p:spPr>
        <p:txBody>
          <a:bodyPr wrap="square" rtlCol="0">
            <a:spAutoFit/>
          </a:bodyPr>
          <a:lstStyle/>
          <a:p>
            <a:r>
              <a:rPr lang="en-US" sz="1500" b="1" dirty="0">
                <a:solidFill>
                  <a:schemeClr val="bg1"/>
                </a:solidFill>
              </a:rPr>
              <a:t>On page 2 of the registration you will create your unique user-name and password.  When creating your security questions, make sure to use information you won’t likely forget.  If your password ever requires a reset, you would need this information</a:t>
            </a:r>
          </a:p>
        </p:txBody>
      </p:sp>
      <p:sp>
        <p:nvSpPr>
          <p:cNvPr id="8" name="TextBox 7">
            <a:extLst>
              <a:ext uri="{FF2B5EF4-FFF2-40B4-BE49-F238E27FC236}">
                <a16:creationId xmlns:a16="http://schemas.microsoft.com/office/drawing/2014/main" id="{05CB5341-047F-4C2F-9997-E4C075485B5F}"/>
              </a:ext>
            </a:extLst>
          </p:cNvPr>
          <p:cNvSpPr txBox="1"/>
          <p:nvPr/>
        </p:nvSpPr>
        <p:spPr>
          <a:xfrm>
            <a:off x="4572000" y="5506011"/>
            <a:ext cx="1907382" cy="369332"/>
          </a:xfrm>
          <a:prstGeom prst="rect">
            <a:avLst/>
          </a:prstGeom>
          <a:noFill/>
        </p:spPr>
        <p:txBody>
          <a:bodyPr wrap="square" rtlCol="0">
            <a:spAutoFit/>
          </a:bodyPr>
          <a:lstStyle/>
          <a:p>
            <a:r>
              <a:rPr lang="en-US" sz="900" dirty="0"/>
              <a:t>To advance to the next page, go next</a:t>
            </a:r>
          </a:p>
        </p:txBody>
      </p:sp>
    </p:spTree>
    <p:extLst>
      <p:ext uri="{BB962C8B-B14F-4D97-AF65-F5344CB8AC3E}">
        <p14:creationId xmlns:p14="http://schemas.microsoft.com/office/powerpoint/2010/main" val="301789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a:xfrm>
            <a:off x="658073" y="381000"/>
            <a:ext cx="7886700" cy="449178"/>
          </a:xfrm>
        </p:spPr>
        <p:txBody>
          <a:bodyPr>
            <a:noAutofit/>
          </a:bodyPr>
          <a:lstStyle/>
          <a:p>
            <a:r>
              <a:rPr lang="en-US" sz="3200" dirty="0"/>
              <a:t>Apply Online</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p:txBody>
          <a:bodyPr/>
          <a:lstStyle/>
          <a:p>
            <a:fld id="{B1AB44B9-F1EC-4F4B-88D4-413245C9CD3E}" type="slidenum">
              <a:rPr lang="en-US" smtClean="0"/>
              <a:t>22</a:t>
            </a:fld>
            <a:endParaRPr lang="en-US"/>
          </a:p>
        </p:txBody>
      </p:sp>
      <p:pic>
        <p:nvPicPr>
          <p:cNvPr id="7" name="Picture 6">
            <a:extLst>
              <a:ext uri="{FF2B5EF4-FFF2-40B4-BE49-F238E27FC236}">
                <a16:creationId xmlns:a16="http://schemas.microsoft.com/office/drawing/2014/main" id="{9120BA94-6713-4D93-A28D-AC2CF96FABC7}"/>
              </a:ext>
            </a:extLst>
          </p:cNvPr>
          <p:cNvPicPr>
            <a:picLocks noChangeAspect="1"/>
          </p:cNvPicPr>
          <p:nvPr/>
        </p:nvPicPr>
        <p:blipFill>
          <a:blip r:embed="rId2"/>
          <a:stretch>
            <a:fillRect/>
          </a:stretch>
        </p:blipFill>
        <p:spPr>
          <a:xfrm>
            <a:off x="488384" y="1886876"/>
            <a:ext cx="3808655" cy="1902300"/>
          </a:xfrm>
          <a:prstGeom prst="rect">
            <a:avLst/>
          </a:prstGeom>
        </p:spPr>
      </p:pic>
      <p:pic>
        <p:nvPicPr>
          <p:cNvPr id="3" name="Picture 2">
            <a:extLst>
              <a:ext uri="{FF2B5EF4-FFF2-40B4-BE49-F238E27FC236}">
                <a16:creationId xmlns:a16="http://schemas.microsoft.com/office/drawing/2014/main" id="{F8B10A41-DFD7-4E2C-BF80-C654AEB59BF0}"/>
              </a:ext>
            </a:extLst>
          </p:cNvPr>
          <p:cNvPicPr>
            <a:picLocks noChangeAspect="1"/>
          </p:cNvPicPr>
          <p:nvPr/>
        </p:nvPicPr>
        <p:blipFill>
          <a:blip r:embed="rId3"/>
          <a:stretch>
            <a:fillRect/>
          </a:stretch>
        </p:blipFill>
        <p:spPr>
          <a:xfrm>
            <a:off x="4569372" y="3226205"/>
            <a:ext cx="3945978" cy="2171888"/>
          </a:xfrm>
          <a:prstGeom prst="rect">
            <a:avLst/>
          </a:prstGeom>
        </p:spPr>
      </p:pic>
      <p:sp>
        <p:nvSpPr>
          <p:cNvPr id="5" name="TextBox 4">
            <a:extLst>
              <a:ext uri="{FF2B5EF4-FFF2-40B4-BE49-F238E27FC236}">
                <a16:creationId xmlns:a16="http://schemas.microsoft.com/office/drawing/2014/main" id="{B12EB756-E300-4B69-9B31-89E1C3D33211}"/>
              </a:ext>
            </a:extLst>
          </p:cNvPr>
          <p:cNvSpPr txBox="1"/>
          <p:nvPr/>
        </p:nvSpPr>
        <p:spPr>
          <a:xfrm>
            <a:off x="1218063" y="4563125"/>
            <a:ext cx="3057919" cy="553998"/>
          </a:xfrm>
          <a:prstGeom prst="rect">
            <a:avLst/>
          </a:prstGeom>
          <a:solidFill>
            <a:schemeClr val="tx2">
              <a:lumMod val="75000"/>
            </a:schemeClr>
          </a:solidFill>
        </p:spPr>
        <p:txBody>
          <a:bodyPr wrap="square" rtlCol="0">
            <a:spAutoFit/>
          </a:bodyPr>
          <a:lstStyle/>
          <a:p>
            <a:r>
              <a:rPr lang="en-US" sz="1500" b="1" dirty="0">
                <a:solidFill>
                  <a:schemeClr val="bg1"/>
                </a:solidFill>
              </a:rPr>
              <a:t>Double Click on Business and Non Profit</a:t>
            </a:r>
          </a:p>
        </p:txBody>
      </p:sp>
      <p:cxnSp>
        <p:nvCxnSpPr>
          <p:cNvPr id="8" name="Straight Arrow Connector 7">
            <a:extLst>
              <a:ext uri="{FF2B5EF4-FFF2-40B4-BE49-F238E27FC236}">
                <a16:creationId xmlns:a16="http://schemas.microsoft.com/office/drawing/2014/main" id="{291A31F3-5206-4358-A1A6-DAB6029838D5}"/>
              </a:ext>
            </a:extLst>
          </p:cNvPr>
          <p:cNvCxnSpPr>
            <a:cxnSpLocks/>
          </p:cNvCxnSpPr>
          <p:nvPr/>
        </p:nvCxnSpPr>
        <p:spPr>
          <a:xfrm flipH="1">
            <a:off x="3776053" y="2768776"/>
            <a:ext cx="552659" cy="138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249F89-2BF0-4F85-AA03-5FAB571FD8DD}"/>
              </a:ext>
            </a:extLst>
          </p:cNvPr>
          <p:cNvPicPr>
            <a:picLocks noChangeAspect="1"/>
          </p:cNvPicPr>
          <p:nvPr/>
        </p:nvPicPr>
        <p:blipFill>
          <a:blip r:embed="rId4"/>
          <a:stretch>
            <a:fillRect/>
          </a:stretch>
        </p:blipFill>
        <p:spPr>
          <a:xfrm rot="10319595">
            <a:off x="4288214" y="4341090"/>
            <a:ext cx="626418" cy="219475"/>
          </a:xfrm>
          <a:prstGeom prst="rect">
            <a:avLst/>
          </a:prstGeom>
        </p:spPr>
      </p:pic>
      <p:sp>
        <p:nvSpPr>
          <p:cNvPr id="6" name="TextBox 5">
            <a:extLst>
              <a:ext uri="{FF2B5EF4-FFF2-40B4-BE49-F238E27FC236}">
                <a16:creationId xmlns:a16="http://schemas.microsoft.com/office/drawing/2014/main" id="{A14BE7C1-FF89-4E32-8260-08086068857C}"/>
              </a:ext>
            </a:extLst>
          </p:cNvPr>
          <p:cNvSpPr txBox="1"/>
          <p:nvPr/>
        </p:nvSpPr>
        <p:spPr>
          <a:xfrm>
            <a:off x="4275982" y="2639487"/>
            <a:ext cx="2499471" cy="553998"/>
          </a:xfrm>
          <a:prstGeom prst="rect">
            <a:avLst/>
          </a:prstGeom>
          <a:solidFill>
            <a:schemeClr val="tx2">
              <a:lumMod val="75000"/>
            </a:schemeClr>
          </a:solidFill>
        </p:spPr>
        <p:txBody>
          <a:bodyPr wrap="square" rtlCol="0">
            <a:spAutoFit/>
          </a:bodyPr>
          <a:lstStyle/>
          <a:p>
            <a:r>
              <a:rPr lang="en-US" sz="1500" dirty="0">
                <a:solidFill>
                  <a:schemeClr val="bg1"/>
                </a:solidFill>
              </a:rPr>
              <a:t>Double Click on “Apply Online”</a:t>
            </a:r>
          </a:p>
        </p:txBody>
      </p:sp>
    </p:spTree>
    <p:extLst>
      <p:ext uri="{BB962C8B-B14F-4D97-AF65-F5344CB8AC3E}">
        <p14:creationId xmlns:p14="http://schemas.microsoft.com/office/powerpoint/2010/main" val="279222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23</a:t>
            </a:fld>
            <a:endParaRPr lang="en-US"/>
          </a:p>
        </p:txBody>
      </p:sp>
      <p:pic>
        <p:nvPicPr>
          <p:cNvPr id="7" name="Picture 6">
            <a:extLst>
              <a:ext uri="{FF2B5EF4-FFF2-40B4-BE49-F238E27FC236}">
                <a16:creationId xmlns:a16="http://schemas.microsoft.com/office/drawing/2014/main" id="{C85BE63B-756B-4795-B4EE-998D48C9F4C9}"/>
              </a:ext>
            </a:extLst>
          </p:cNvPr>
          <p:cNvPicPr>
            <a:picLocks noChangeAspect="1"/>
          </p:cNvPicPr>
          <p:nvPr/>
        </p:nvPicPr>
        <p:blipFill>
          <a:blip r:embed="rId2"/>
          <a:stretch>
            <a:fillRect/>
          </a:stretch>
        </p:blipFill>
        <p:spPr>
          <a:xfrm>
            <a:off x="431390" y="1524000"/>
            <a:ext cx="5516880" cy="3740469"/>
          </a:xfrm>
          <a:prstGeom prst="rect">
            <a:avLst/>
          </a:prstGeom>
        </p:spPr>
      </p:pic>
      <p:sp>
        <p:nvSpPr>
          <p:cNvPr id="3" name="TextBox 2">
            <a:extLst>
              <a:ext uri="{FF2B5EF4-FFF2-40B4-BE49-F238E27FC236}">
                <a16:creationId xmlns:a16="http://schemas.microsoft.com/office/drawing/2014/main" id="{2D90FF93-DD18-476A-A623-EA33FFCE3294}"/>
              </a:ext>
            </a:extLst>
          </p:cNvPr>
          <p:cNvSpPr txBox="1"/>
          <p:nvPr/>
        </p:nvSpPr>
        <p:spPr>
          <a:xfrm>
            <a:off x="6222057" y="2101572"/>
            <a:ext cx="2631853" cy="2585323"/>
          </a:xfrm>
          <a:prstGeom prst="rect">
            <a:avLst/>
          </a:prstGeom>
          <a:solidFill>
            <a:schemeClr val="tx2">
              <a:lumMod val="75000"/>
            </a:schemeClr>
          </a:solidFill>
        </p:spPr>
        <p:txBody>
          <a:bodyPr wrap="square" rtlCol="0">
            <a:spAutoFit/>
          </a:bodyPr>
          <a:lstStyle/>
          <a:p>
            <a:r>
              <a:rPr lang="en-US" sz="1050" b="1" dirty="0">
                <a:solidFill>
                  <a:schemeClr val="bg1"/>
                </a:solidFill>
              </a:rPr>
              <a:t>SBA Form 5 would be completed by:</a:t>
            </a:r>
          </a:p>
          <a:p>
            <a:pPr marL="214313" indent="-214313">
              <a:buFont typeface="Arial" panose="020B0604020202020204" pitchFamily="34" charset="0"/>
              <a:buChar char="•"/>
            </a:pPr>
            <a:r>
              <a:rPr lang="en-US" sz="1050" b="1" dirty="0">
                <a:solidFill>
                  <a:schemeClr val="bg1"/>
                </a:solidFill>
              </a:rPr>
              <a:t>Corporations</a:t>
            </a:r>
          </a:p>
          <a:p>
            <a:pPr marL="214313" indent="-214313">
              <a:buFont typeface="Arial" panose="020B0604020202020204" pitchFamily="34" charset="0"/>
              <a:buChar char="•"/>
            </a:pPr>
            <a:r>
              <a:rPr lang="en-US" sz="1050" b="1" dirty="0">
                <a:solidFill>
                  <a:schemeClr val="bg1"/>
                </a:solidFill>
              </a:rPr>
              <a:t>Partnership</a:t>
            </a:r>
          </a:p>
          <a:p>
            <a:pPr marL="214313" indent="-214313">
              <a:buFont typeface="Arial" panose="020B0604020202020204" pitchFamily="34" charset="0"/>
              <a:buChar char="•"/>
            </a:pPr>
            <a:r>
              <a:rPr lang="en-US" sz="1050" b="1" dirty="0">
                <a:solidFill>
                  <a:schemeClr val="bg1"/>
                </a:solidFill>
              </a:rPr>
              <a:t>Private Non-Profit Organizations</a:t>
            </a:r>
          </a:p>
          <a:p>
            <a:pPr marL="214313" indent="-214313">
              <a:buFont typeface="Arial" panose="020B0604020202020204" pitchFamily="34" charset="0"/>
              <a:buChar char="•"/>
            </a:pPr>
            <a:r>
              <a:rPr lang="en-US" sz="1050" b="1" dirty="0">
                <a:solidFill>
                  <a:schemeClr val="bg1"/>
                </a:solidFill>
              </a:rPr>
              <a:t>Limited Partnership</a:t>
            </a:r>
          </a:p>
          <a:p>
            <a:pPr marL="214313" indent="-214313">
              <a:buFont typeface="Arial" panose="020B0604020202020204" pitchFamily="34" charset="0"/>
              <a:buChar char="•"/>
            </a:pPr>
            <a:r>
              <a:rPr lang="en-US" sz="1050" b="1" dirty="0">
                <a:solidFill>
                  <a:schemeClr val="bg1"/>
                </a:solidFill>
              </a:rPr>
              <a:t>Trust</a:t>
            </a:r>
          </a:p>
          <a:p>
            <a:pPr marL="214313" indent="-214313">
              <a:buFont typeface="Arial" panose="020B0604020202020204" pitchFamily="34" charset="0"/>
              <a:buChar char="•"/>
            </a:pPr>
            <a:r>
              <a:rPr lang="en-US" sz="1050" b="1" dirty="0">
                <a:solidFill>
                  <a:schemeClr val="bg1"/>
                </a:solidFill>
              </a:rPr>
              <a:t>Limited Liability Entity</a:t>
            </a:r>
          </a:p>
          <a:p>
            <a:pPr marL="214313" indent="-214313">
              <a:buFont typeface="Arial" panose="020B0604020202020204" pitchFamily="34" charset="0"/>
              <a:buChar char="•"/>
            </a:pPr>
            <a:endParaRPr lang="en-US" sz="1050" b="1" dirty="0">
              <a:solidFill>
                <a:schemeClr val="bg1"/>
              </a:solidFill>
            </a:endParaRPr>
          </a:p>
          <a:p>
            <a:r>
              <a:rPr lang="en-US" sz="1050" b="1" dirty="0">
                <a:solidFill>
                  <a:schemeClr val="bg1"/>
                </a:solidFill>
              </a:rPr>
              <a:t>SBA Form 5C would be completed by:</a:t>
            </a:r>
          </a:p>
          <a:p>
            <a:r>
              <a:rPr lang="en-US" sz="1050" b="1" dirty="0">
                <a:solidFill>
                  <a:schemeClr val="bg1"/>
                </a:solidFill>
              </a:rPr>
              <a:t>Sole Proprietorship </a:t>
            </a:r>
          </a:p>
          <a:p>
            <a:endParaRPr lang="en-US" sz="1050" b="1" dirty="0">
              <a:solidFill>
                <a:schemeClr val="bg1"/>
              </a:solidFill>
            </a:endParaRPr>
          </a:p>
          <a:p>
            <a:r>
              <a:rPr lang="en-US" sz="1050" b="1" dirty="0">
                <a:solidFill>
                  <a:schemeClr val="bg1"/>
                </a:solidFill>
              </a:rPr>
              <a:t>Once you make your selection the system will automatically  direct you to the form.</a:t>
            </a:r>
          </a:p>
          <a:p>
            <a:pPr marL="214313" indent="-214313">
              <a:buFont typeface="Arial" panose="020B0604020202020204" pitchFamily="34" charset="0"/>
              <a:buChar char="•"/>
            </a:pPr>
            <a:endParaRPr lang="en-US" sz="1500" dirty="0"/>
          </a:p>
        </p:txBody>
      </p:sp>
    </p:spTree>
    <p:extLst>
      <p:ext uri="{BB962C8B-B14F-4D97-AF65-F5344CB8AC3E}">
        <p14:creationId xmlns:p14="http://schemas.microsoft.com/office/powerpoint/2010/main" val="169379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2C76-6854-4823-AE06-464672BE241F}"/>
              </a:ext>
            </a:extLst>
          </p:cNvPr>
          <p:cNvSpPr>
            <a:spLocks noGrp="1"/>
          </p:cNvSpPr>
          <p:nvPr>
            <p:ph type="title"/>
          </p:nvPr>
        </p:nvSpPr>
        <p:spPr>
          <a:xfrm>
            <a:off x="609600" y="368608"/>
            <a:ext cx="7905750" cy="545792"/>
          </a:xfrm>
        </p:spPr>
        <p:txBody>
          <a:bodyPr>
            <a:normAutofit/>
          </a:bodyPr>
          <a:lstStyle/>
          <a:p>
            <a:r>
              <a:rPr lang="en-US" sz="3200" dirty="0"/>
              <a:t>Business Type</a:t>
            </a:r>
          </a:p>
        </p:txBody>
      </p:sp>
      <p:sp>
        <p:nvSpPr>
          <p:cNvPr id="4" name="Slide Number Placeholder 3">
            <a:extLst>
              <a:ext uri="{FF2B5EF4-FFF2-40B4-BE49-F238E27FC236}">
                <a16:creationId xmlns:a16="http://schemas.microsoft.com/office/drawing/2014/main" id="{42D65E06-68AA-4404-85E9-21E7CE4C5755}"/>
              </a:ext>
            </a:extLst>
          </p:cNvPr>
          <p:cNvSpPr>
            <a:spLocks noGrp="1"/>
          </p:cNvSpPr>
          <p:nvPr>
            <p:ph type="sldNum" sz="quarter" idx="12"/>
          </p:nvPr>
        </p:nvSpPr>
        <p:spPr/>
        <p:txBody>
          <a:bodyPr/>
          <a:lstStyle/>
          <a:p>
            <a:fld id="{B1AB44B9-F1EC-4F4B-88D4-413245C9CD3E}" type="slidenum">
              <a:rPr lang="en-US" smtClean="0"/>
              <a:t>24</a:t>
            </a:fld>
            <a:endParaRPr lang="en-US"/>
          </a:p>
        </p:txBody>
      </p:sp>
      <p:pic>
        <p:nvPicPr>
          <p:cNvPr id="1026" name="Picture 2">
            <a:extLst>
              <a:ext uri="{FF2B5EF4-FFF2-40B4-BE49-F238E27FC236}">
                <a16:creationId xmlns:a16="http://schemas.microsoft.com/office/drawing/2014/main" id="{EF2079E8-E296-4AC2-9868-0812B574D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9604"/>
            <a:ext cx="8229600" cy="550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92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7B7C-EC9A-4F35-8D4C-0B9E2B0B8594}"/>
              </a:ext>
            </a:extLst>
          </p:cNvPr>
          <p:cNvSpPr>
            <a:spLocks noGrp="1"/>
          </p:cNvSpPr>
          <p:nvPr>
            <p:ph type="title"/>
          </p:nvPr>
        </p:nvSpPr>
        <p:spPr/>
        <p:txBody>
          <a:bodyPr>
            <a:normAutofit/>
          </a:bodyPr>
          <a:lstStyle/>
          <a:p>
            <a:r>
              <a:rPr lang="en-US" sz="3200" dirty="0"/>
              <a:t>Select State /County / Disaster Declaration</a:t>
            </a:r>
          </a:p>
        </p:txBody>
      </p:sp>
      <p:sp>
        <p:nvSpPr>
          <p:cNvPr id="4" name="Slide Number Placeholder 3">
            <a:extLst>
              <a:ext uri="{FF2B5EF4-FFF2-40B4-BE49-F238E27FC236}">
                <a16:creationId xmlns:a16="http://schemas.microsoft.com/office/drawing/2014/main" id="{828762DB-D6F3-4D0E-80D0-BF61F0DB94B3}"/>
              </a:ext>
            </a:extLst>
          </p:cNvPr>
          <p:cNvSpPr>
            <a:spLocks noGrp="1"/>
          </p:cNvSpPr>
          <p:nvPr>
            <p:ph type="sldNum" sz="quarter" idx="12"/>
          </p:nvPr>
        </p:nvSpPr>
        <p:spPr/>
        <p:txBody>
          <a:bodyPr/>
          <a:lstStyle/>
          <a:p>
            <a:fld id="{B1AB44B9-F1EC-4F4B-88D4-413245C9CD3E}" type="slidenum">
              <a:rPr lang="en-US" smtClean="0"/>
              <a:t>25</a:t>
            </a:fld>
            <a:endParaRPr lang="en-US"/>
          </a:p>
        </p:txBody>
      </p:sp>
      <p:grpSp>
        <p:nvGrpSpPr>
          <p:cNvPr id="8" name="Group 7">
            <a:extLst>
              <a:ext uri="{FF2B5EF4-FFF2-40B4-BE49-F238E27FC236}">
                <a16:creationId xmlns:a16="http://schemas.microsoft.com/office/drawing/2014/main" id="{8B7A6A16-8EA9-4984-8429-8A7E8084FB54}"/>
              </a:ext>
            </a:extLst>
          </p:cNvPr>
          <p:cNvGrpSpPr/>
          <p:nvPr/>
        </p:nvGrpSpPr>
        <p:grpSpPr>
          <a:xfrm>
            <a:off x="304800" y="1600200"/>
            <a:ext cx="8382000" cy="4428836"/>
            <a:chOff x="1235404" y="2389332"/>
            <a:chExt cx="7279946" cy="2831619"/>
          </a:xfrm>
        </p:grpSpPr>
        <p:pic>
          <p:nvPicPr>
            <p:cNvPr id="6" name="Picture 5">
              <a:extLst>
                <a:ext uri="{FF2B5EF4-FFF2-40B4-BE49-F238E27FC236}">
                  <a16:creationId xmlns:a16="http://schemas.microsoft.com/office/drawing/2014/main" id="{D4CBC553-6060-42E1-A0E9-3D8AF16EDF14}"/>
                </a:ext>
              </a:extLst>
            </p:cNvPr>
            <p:cNvPicPr>
              <a:picLocks noChangeAspect="1"/>
            </p:cNvPicPr>
            <p:nvPr/>
          </p:nvPicPr>
          <p:blipFill>
            <a:blip r:embed="rId2"/>
            <a:stretch>
              <a:fillRect/>
            </a:stretch>
          </p:blipFill>
          <p:spPr>
            <a:xfrm>
              <a:off x="1235404" y="2389332"/>
              <a:ext cx="3836327" cy="1696363"/>
            </a:xfrm>
            <a:prstGeom prst="rect">
              <a:avLst/>
            </a:prstGeom>
          </p:spPr>
        </p:pic>
        <p:pic>
          <p:nvPicPr>
            <p:cNvPr id="3" name="Picture 2">
              <a:extLst>
                <a:ext uri="{FF2B5EF4-FFF2-40B4-BE49-F238E27FC236}">
                  <a16:creationId xmlns:a16="http://schemas.microsoft.com/office/drawing/2014/main" id="{86E0673B-F444-4B5E-932B-5E23D17C4AEC}"/>
                </a:ext>
              </a:extLst>
            </p:cNvPr>
            <p:cNvPicPr>
              <a:picLocks noChangeAspect="1"/>
            </p:cNvPicPr>
            <p:nvPr/>
          </p:nvPicPr>
          <p:blipFill>
            <a:blip r:embed="rId3"/>
            <a:stretch>
              <a:fillRect/>
            </a:stretch>
          </p:blipFill>
          <p:spPr>
            <a:xfrm>
              <a:off x="4809196" y="3593863"/>
              <a:ext cx="3469784" cy="1627088"/>
            </a:xfrm>
            <a:prstGeom prst="rect">
              <a:avLst/>
            </a:prstGeom>
          </p:spPr>
        </p:pic>
        <p:sp>
          <p:nvSpPr>
            <p:cNvPr id="5" name="TextBox 4">
              <a:extLst>
                <a:ext uri="{FF2B5EF4-FFF2-40B4-BE49-F238E27FC236}">
                  <a16:creationId xmlns:a16="http://schemas.microsoft.com/office/drawing/2014/main" id="{37E45E62-53F6-4584-B83F-BC69254F1C84}"/>
                </a:ext>
              </a:extLst>
            </p:cNvPr>
            <p:cNvSpPr txBox="1"/>
            <p:nvPr/>
          </p:nvSpPr>
          <p:spPr>
            <a:xfrm>
              <a:off x="5333557" y="2501752"/>
              <a:ext cx="3181793" cy="784830"/>
            </a:xfrm>
            <a:prstGeom prst="rect">
              <a:avLst/>
            </a:prstGeom>
            <a:solidFill>
              <a:schemeClr val="tx2">
                <a:lumMod val="75000"/>
              </a:schemeClr>
            </a:solidFill>
          </p:spPr>
          <p:txBody>
            <a:bodyPr wrap="square" rtlCol="0">
              <a:spAutoFit/>
            </a:bodyPr>
            <a:lstStyle/>
            <a:p>
              <a:pPr algn="ctr"/>
              <a:r>
                <a:rPr lang="en-US" sz="1500" b="1" dirty="0">
                  <a:solidFill>
                    <a:schemeClr val="bg1"/>
                  </a:solidFill>
                </a:rPr>
                <a:t>Use the drop-down box and select the State and County where the loss has happened </a:t>
              </a:r>
            </a:p>
          </p:txBody>
        </p:sp>
        <p:sp>
          <p:nvSpPr>
            <p:cNvPr id="7" name="TextBox 6">
              <a:extLst>
                <a:ext uri="{FF2B5EF4-FFF2-40B4-BE49-F238E27FC236}">
                  <a16:creationId xmlns:a16="http://schemas.microsoft.com/office/drawing/2014/main" id="{6FD72AD4-5AED-4559-B25E-1D99DD4EF883}"/>
                </a:ext>
              </a:extLst>
            </p:cNvPr>
            <p:cNvSpPr txBox="1"/>
            <p:nvPr/>
          </p:nvSpPr>
          <p:spPr>
            <a:xfrm>
              <a:off x="2029580" y="4666953"/>
              <a:ext cx="2596723" cy="553998"/>
            </a:xfrm>
            <a:prstGeom prst="rect">
              <a:avLst/>
            </a:prstGeom>
            <a:solidFill>
              <a:schemeClr val="tx2">
                <a:lumMod val="75000"/>
              </a:schemeClr>
            </a:solidFill>
          </p:spPr>
          <p:txBody>
            <a:bodyPr wrap="square" rtlCol="0">
              <a:spAutoFit/>
            </a:bodyPr>
            <a:lstStyle/>
            <a:p>
              <a:r>
                <a:rPr lang="en-US" sz="1500" b="1" dirty="0">
                  <a:solidFill>
                    <a:schemeClr val="bg1"/>
                  </a:solidFill>
                </a:rPr>
                <a:t>Select the disaster declaration</a:t>
              </a:r>
            </a:p>
          </p:txBody>
        </p:sp>
      </p:grpSp>
    </p:spTree>
    <p:extLst>
      <p:ext uri="{BB962C8B-B14F-4D97-AF65-F5344CB8AC3E}">
        <p14:creationId xmlns:p14="http://schemas.microsoft.com/office/powerpoint/2010/main" val="395924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5042-8D7F-45D5-8EEB-83D93507B5E6}"/>
              </a:ext>
            </a:extLst>
          </p:cNvPr>
          <p:cNvSpPr>
            <a:spLocks noGrp="1"/>
          </p:cNvSpPr>
          <p:nvPr>
            <p:ph type="title"/>
          </p:nvPr>
        </p:nvSpPr>
        <p:spPr/>
        <p:txBody>
          <a:bodyPr>
            <a:normAutofit/>
          </a:bodyPr>
          <a:lstStyle/>
          <a:p>
            <a:r>
              <a:rPr lang="en-US" sz="3200" dirty="0"/>
              <a:t>Complete Certifications</a:t>
            </a:r>
          </a:p>
        </p:txBody>
      </p:sp>
      <p:sp>
        <p:nvSpPr>
          <p:cNvPr id="4" name="Slide Number Placeholder 3">
            <a:extLst>
              <a:ext uri="{FF2B5EF4-FFF2-40B4-BE49-F238E27FC236}">
                <a16:creationId xmlns:a16="http://schemas.microsoft.com/office/drawing/2014/main" id="{20BF884A-2FBC-4B97-A557-E58F12B0B5AA}"/>
              </a:ext>
            </a:extLst>
          </p:cNvPr>
          <p:cNvSpPr>
            <a:spLocks noGrp="1"/>
          </p:cNvSpPr>
          <p:nvPr>
            <p:ph type="sldNum" sz="quarter" idx="12"/>
          </p:nvPr>
        </p:nvSpPr>
        <p:spPr>
          <a:xfrm>
            <a:off x="7101309" y="6168056"/>
            <a:ext cx="2162933" cy="346736"/>
          </a:xfrm>
        </p:spPr>
        <p:txBody>
          <a:bodyPr/>
          <a:lstStyle/>
          <a:p>
            <a:fld id="{B1AB44B9-F1EC-4F4B-88D4-413245C9CD3E}" type="slidenum">
              <a:rPr lang="en-US" smtClean="0"/>
              <a:t>26</a:t>
            </a:fld>
            <a:endParaRPr lang="en-US"/>
          </a:p>
        </p:txBody>
      </p:sp>
      <p:pic>
        <p:nvPicPr>
          <p:cNvPr id="5" name="Picture 4">
            <a:extLst>
              <a:ext uri="{FF2B5EF4-FFF2-40B4-BE49-F238E27FC236}">
                <a16:creationId xmlns:a16="http://schemas.microsoft.com/office/drawing/2014/main" id="{516996BB-6A10-4628-B77A-084D66B3024C}"/>
              </a:ext>
            </a:extLst>
          </p:cNvPr>
          <p:cNvPicPr>
            <a:picLocks noChangeAspect="1"/>
          </p:cNvPicPr>
          <p:nvPr/>
        </p:nvPicPr>
        <p:blipFill>
          <a:blip r:embed="rId2"/>
          <a:stretch>
            <a:fillRect/>
          </a:stretch>
        </p:blipFill>
        <p:spPr>
          <a:xfrm>
            <a:off x="628650" y="1665536"/>
            <a:ext cx="4231630" cy="2761805"/>
          </a:xfrm>
          <a:prstGeom prst="rect">
            <a:avLst/>
          </a:prstGeom>
        </p:spPr>
      </p:pic>
      <p:pic>
        <p:nvPicPr>
          <p:cNvPr id="6" name="Picture 5">
            <a:extLst>
              <a:ext uri="{FF2B5EF4-FFF2-40B4-BE49-F238E27FC236}">
                <a16:creationId xmlns:a16="http://schemas.microsoft.com/office/drawing/2014/main" id="{A4F0BAF2-E9DE-49A9-9E29-A5B6A4DFEF97}"/>
              </a:ext>
            </a:extLst>
          </p:cNvPr>
          <p:cNvPicPr>
            <a:picLocks noChangeAspect="1"/>
          </p:cNvPicPr>
          <p:nvPr/>
        </p:nvPicPr>
        <p:blipFill>
          <a:blip r:embed="rId3"/>
          <a:stretch>
            <a:fillRect/>
          </a:stretch>
        </p:blipFill>
        <p:spPr>
          <a:xfrm>
            <a:off x="5105400" y="1610045"/>
            <a:ext cx="3409950" cy="3956043"/>
          </a:xfrm>
          <a:prstGeom prst="rect">
            <a:avLst/>
          </a:prstGeom>
        </p:spPr>
      </p:pic>
      <p:sp>
        <p:nvSpPr>
          <p:cNvPr id="3" name="TextBox 2">
            <a:extLst>
              <a:ext uri="{FF2B5EF4-FFF2-40B4-BE49-F238E27FC236}">
                <a16:creationId xmlns:a16="http://schemas.microsoft.com/office/drawing/2014/main" id="{69A7CB9D-5A00-4408-B56C-A18B1FD69886}"/>
              </a:ext>
            </a:extLst>
          </p:cNvPr>
          <p:cNvSpPr txBox="1"/>
          <p:nvPr/>
        </p:nvSpPr>
        <p:spPr>
          <a:xfrm>
            <a:off x="1349448" y="4715407"/>
            <a:ext cx="3336618"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Read and Electronically Agree to the Certification of Truthful Information and the Executive Orders Document.</a:t>
            </a:r>
          </a:p>
        </p:txBody>
      </p:sp>
    </p:spTree>
    <p:extLst>
      <p:ext uri="{BB962C8B-B14F-4D97-AF65-F5344CB8AC3E}">
        <p14:creationId xmlns:p14="http://schemas.microsoft.com/office/powerpoint/2010/main" val="133678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064-27E6-4EF3-AF49-0DA3B09EEE9C}"/>
              </a:ext>
            </a:extLst>
          </p:cNvPr>
          <p:cNvSpPr>
            <a:spLocks noGrp="1"/>
          </p:cNvSpPr>
          <p:nvPr>
            <p:ph type="title"/>
          </p:nvPr>
        </p:nvSpPr>
        <p:spPr>
          <a:xfrm>
            <a:off x="457200" y="533400"/>
            <a:ext cx="7886700" cy="449178"/>
          </a:xfrm>
        </p:spPr>
        <p:txBody>
          <a:bodyPr>
            <a:noAutofit/>
          </a:bodyPr>
          <a:lstStyle/>
          <a:p>
            <a:r>
              <a:rPr lang="en-US" sz="3200" dirty="0"/>
              <a:t>Start Application – Form 5</a:t>
            </a:r>
          </a:p>
        </p:txBody>
      </p:sp>
      <p:sp>
        <p:nvSpPr>
          <p:cNvPr id="4" name="Slide Number Placeholder 3">
            <a:extLst>
              <a:ext uri="{FF2B5EF4-FFF2-40B4-BE49-F238E27FC236}">
                <a16:creationId xmlns:a16="http://schemas.microsoft.com/office/drawing/2014/main" id="{D8821926-9007-4DBB-BE00-2BE52EFA4BC9}"/>
              </a:ext>
            </a:extLst>
          </p:cNvPr>
          <p:cNvSpPr>
            <a:spLocks noGrp="1"/>
          </p:cNvSpPr>
          <p:nvPr>
            <p:ph type="sldNum" sz="quarter" idx="12"/>
          </p:nvPr>
        </p:nvSpPr>
        <p:spPr/>
        <p:txBody>
          <a:bodyPr/>
          <a:lstStyle/>
          <a:p>
            <a:fld id="{B1AB44B9-F1EC-4F4B-88D4-413245C9CD3E}" type="slidenum">
              <a:rPr lang="en-US" smtClean="0"/>
              <a:t>27</a:t>
            </a:fld>
            <a:endParaRPr lang="en-US"/>
          </a:p>
        </p:txBody>
      </p:sp>
      <p:pic>
        <p:nvPicPr>
          <p:cNvPr id="7" name="Picture 6">
            <a:extLst>
              <a:ext uri="{FF2B5EF4-FFF2-40B4-BE49-F238E27FC236}">
                <a16:creationId xmlns:a16="http://schemas.microsoft.com/office/drawing/2014/main" id="{3971D530-745D-4325-9657-A8ED1FF233FD}"/>
              </a:ext>
            </a:extLst>
          </p:cNvPr>
          <p:cNvPicPr>
            <a:picLocks noChangeAspect="1"/>
          </p:cNvPicPr>
          <p:nvPr/>
        </p:nvPicPr>
        <p:blipFill>
          <a:blip r:embed="rId2"/>
          <a:stretch>
            <a:fillRect/>
          </a:stretch>
        </p:blipFill>
        <p:spPr>
          <a:xfrm>
            <a:off x="717708" y="1143000"/>
            <a:ext cx="4463892" cy="5173811"/>
          </a:xfrm>
          <a:prstGeom prst="rect">
            <a:avLst/>
          </a:prstGeom>
        </p:spPr>
      </p:pic>
      <p:sp>
        <p:nvSpPr>
          <p:cNvPr id="3" name="TextBox 2">
            <a:extLst>
              <a:ext uri="{FF2B5EF4-FFF2-40B4-BE49-F238E27FC236}">
                <a16:creationId xmlns:a16="http://schemas.microsoft.com/office/drawing/2014/main" id="{EB3F6372-0530-4497-9C44-BEAE7ED667C2}"/>
              </a:ext>
            </a:extLst>
          </p:cNvPr>
          <p:cNvSpPr txBox="1"/>
          <p:nvPr/>
        </p:nvSpPr>
        <p:spPr>
          <a:xfrm>
            <a:off x="5562600" y="2117725"/>
            <a:ext cx="2189954" cy="3093154"/>
          </a:xfrm>
          <a:prstGeom prst="rect">
            <a:avLst/>
          </a:prstGeom>
          <a:solidFill>
            <a:schemeClr val="tx2">
              <a:lumMod val="75000"/>
            </a:schemeClr>
          </a:solidFill>
        </p:spPr>
        <p:txBody>
          <a:bodyPr wrap="square" rtlCol="0">
            <a:spAutoFit/>
          </a:bodyPr>
          <a:lstStyle/>
          <a:p>
            <a:pPr algn="ctr"/>
            <a:r>
              <a:rPr lang="en-US" sz="1500" dirty="0">
                <a:solidFill>
                  <a:schemeClr val="bg1"/>
                </a:solidFill>
              </a:rPr>
              <a:t>This business type for this example is an LLC.</a:t>
            </a:r>
          </a:p>
          <a:p>
            <a:pPr algn="ctr"/>
            <a:endParaRPr lang="en-US" sz="1500" dirty="0">
              <a:solidFill>
                <a:schemeClr val="bg1"/>
              </a:solidFill>
            </a:endParaRPr>
          </a:p>
          <a:p>
            <a:pPr algn="ctr"/>
            <a:r>
              <a:rPr lang="en-US" sz="1500" dirty="0">
                <a:solidFill>
                  <a:schemeClr val="bg1"/>
                </a:solidFill>
              </a:rPr>
              <a:t>This page provides information on all the filing requirements necessary to have a successfully completed application.</a:t>
            </a:r>
          </a:p>
          <a:p>
            <a:pPr algn="ctr"/>
            <a:endParaRPr lang="en-US" sz="1500" dirty="0">
              <a:solidFill>
                <a:schemeClr val="bg1"/>
              </a:solidFill>
            </a:endParaRPr>
          </a:p>
          <a:p>
            <a:pPr algn="ctr"/>
            <a:r>
              <a:rPr lang="en-US" sz="1500" dirty="0">
                <a:solidFill>
                  <a:schemeClr val="bg1"/>
                </a:solidFill>
              </a:rPr>
              <a:t>To begin depress START</a:t>
            </a:r>
          </a:p>
          <a:p>
            <a:endParaRPr lang="en-US" sz="1500" dirty="0"/>
          </a:p>
        </p:txBody>
      </p:sp>
    </p:spTree>
    <p:extLst>
      <p:ext uri="{BB962C8B-B14F-4D97-AF65-F5344CB8AC3E}">
        <p14:creationId xmlns:p14="http://schemas.microsoft.com/office/powerpoint/2010/main" val="986725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CAA5-7DC9-43D5-B3BA-D533A3132950}"/>
              </a:ext>
            </a:extLst>
          </p:cNvPr>
          <p:cNvSpPr>
            <a:spLocks noGrp="1"/>
          </p:cNvSpPr>
          <p:nvPr>
            <p:ph type="title"/>
          </p:nvPr>
        </p:nvSpPr>
        <p:spPr/>
        <p:txBody>
          <a:bodyPr>
            <a:normAutofit/>
          </a:bodyPr>
          <a:lstStyle/>
          <a:p>
            <a:r>
              <a:rPr lang="en-US" sz="3200" dirty="0"/>
              <a:t>Form 5 – Page 1</a:t>
            </a:r>
          </a:p>
        </p:txBody>
      </p:sp>
      <p:sp>
        <p:nvSpPr>
          <p:cNvPr id="4" name="Slide Number Placeholder 3">
            <a:extLst>
              <a:ext uri="{FF2B5EF4-FFF2-40B4-BE49-F238E27FC236}">
                <a16:creationId xmlns:a16="http://schemas.microsoft.com/office/drawing/2014/main" id="{541533B6-7836-4431-B2BC-DA887330ABA8}"/>
              </a:ext>
            </a:extLst>
          </p:cNvPr>
          <p:cNvSpPr>
            <a:spLocks noGrp="1"/>
          </p:cNvSpPr>
          <p:nvPr>
            <p:ph type="sldNum" sz="quarter" idx="12"/>
          </p:nvPr>
        </p:nvSpPr>
        <p:spPr/>
        <p:txBody>
          <a:bodyPr/>
          <a:lstStyle/>
          <a:p>
            <a:fld id="{B1AB44B9-F1EC-4F4B-88D4-413245C9CD3E}" type="slidenum">
              <a:rPr lang="en-US" smtClean="0"/>
              <a:t>28</a:t>
            </a:fld>
            <a:endParaRPr lang="en-US"/>
          </a:p>
        </p:txBody>
      </p:sp>
      <p:pic>
        <p:nvPicPr>
          <p:cNvPr id="6" name="Content Placeholder 5">
            <a:extLst>
              <a:ext uri="{FF2B5EF4-FFF2-40B4-BE49-F238E27FC236}">
                <a16:creationId xmlns:a16="http://schemas.microsoft.com/office/drawing/2014/main" id="{8EEF94F1-A12D-4F6F-929E-4447D49F9422}"/>
              </a:ext>
            </a:extLst>
          </p:cNvPr>
          <p:cNvPicPr>
            <a:picLocks noGrp="1" noChangeAspect="1"/>
          </p:cNvPicPr>
          <p:nvPr>
            <p:ph idx="1"/>
          </p:nvPr>
        </p:nvPicPr>
        <p:blipFill>
          <a:blip r:embed="rId2"/>
          <a:stretch>
            <a:fillRect/>
          </a:stretch>
        </p:blipFill>
        <p:spPr>
          <a:xfrm>
            <a:off x="3518329" y="1149480"/>
            <a:ext cx="4796031" cy="5227389"/>
          </a:xfrm>
          <a:prstGeom prst="rect">
            <a:avLst/>
          </a:prstGeom>
        </p:spPr>
      </p:pic>
      <p:sp>
        <p:nvSpPr>
          <p:cNvPr id="8" name="TextBox 7">
            <a:extLst>
              <a:ext uri="{FF2B5EF4-FFF2-40B4-BE49-F238E27FC236}">
                <a16:creationId xmlns:a16="http://schemas.microsoft.com/office/drawing/2014/main" id="{5EF780D0-060B-472B-A72F-987A8F06F36C}"/>
              </a:ext>
            </a:extLst>
          </p:cNvPr>
          <p:cNvSpPr txBox="1"/>
          <p:nvPr/>
        </p:nvSpPr>
        <p:spPr>
          <a:xfrm>
            <a:off x="1221389" y="2353306"/>
            <a:ext cx="2006268" cy="2169825"/>
          </a:xfrm>
          <a:prstGeom prst="rect">
            <a:avLst/>
          </a:prstGeom>
          <a:solidFill>
            <a:schemeClr val="tx2">
              <a:lumMod val="75000"/>
            </a:schemeClr>
          </a:solidFill>
        </p:spPr>
        <p:txBody>
          <a:bodyPr wrap="square" rtlCol="0">
            <a:spAutoFit/>
          </a:bodyPr>
          <a:lstStyle/>
          <a:p>
            <a:r>
              <a:rPr lang="en-US" sz="1500" dirty="0">
                <a:solidFill>
                  <a:schemeClr val="bg1"/>
                </a:solidFill>
              </a:rPr>
              <a:t>Fill in the information on this page as necessary, items with a red </a:t>
            </a:r>
            <a:r>
              <a:rPr lang="en-US" sz="1500" dirty="0">
                <a:solidFill>
                  <a:schemeClr val="bg1"/>
                </a:solidFill>
                <a:highlight>
                  <a:srgbClr val="CC3538"/>
                </a:highlight>
              </a:rPr>
              <a:t>*</a:t>
            </a:r>
            <a:r>
              <a:rPr lang="en-US" sz="1500" dirty="0">
                <a:solidFill>
                  <a:schemeClr val="bg1"/>
                </a:solidFill>
              </a:rPr>
              <a:t> are mandatory field and you will not be able to advance to NEXT until these sections are completed.</a:t>
            </a:r>
          </a:p>
        </p:txBody>
      </p:sp>
    </p:spTree>
    <p:extLst>
      <p:ext uri="{BB962C8B-B14F-4D97-AF65-F5344CB8AC3E}">
        <p14:creationId xmlns:p14="http://schemas.microsoft.com/office/powerpoint/2010/main" val="1995858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62C8-2E00-41BC-ADE6-8844DC4C0419}"/>
              </a:ext>
            </a:extLst>
          </p:cNvPr>
          <p:cNvSpPr>
            <a:spLocks noGrp="1"/>
          </p:cNvSpPr>
          <p:nvPr>
            <p:ph type="title"/>
          </p:nvPr>
        </p:nvSpPr>
        <p:spPr/>
        <p:txBody>
          <a:bodyPr>
            <a:normAutofit/>
          </a:bodyPr>
          <a:lstStyle/>
          <a:p>
            <a:r>
              <a:rPr lang="en-US" sz="3200" dirty="0"/>
              <a:t>Form 5 – Pages 2 and 3</a:t>
            </a:r>
          </a:p>
        </p:txBody>
      </p:sp>
      <p:sp>
        <p:nvSpPr>
          <p:cNvPr id="4" name="Slide Number Placeholder 3">
            <a:extLst>
              <a:ext uri="{FF2B5EF4-FFF2-40B4-BE49-F238E27FC236}">
                <a16:creationId xmlns:a16="http://schemas.microsoft.com/office/drawing/2014/main" id="{549EF949-25E3-42A9-80BD-844C6457FE97}"/>
              </a:ext>
            </a:extLst>
          </p:cNvPr>
          <p:cNvSpPr>
            <a:spLocks noGrp="1"/>
          </p:cNvSpPr>
          <p:nvPr>
            <p:ph type="sldNum" sz="quarter" idx="12"/>
          </p:nvPr>
        </p:nvSpPr>
        <p:spPr/>
        <p:txBody>
          <a:bodyPr/>
          <a:lstStyle/>
          <a:p>
            <a:fld id="{B1AB44B9-F1EC-4F4B-88D4-413245C9CD3E}" type="slidenum">
              <a:rPr lang="en-US" smtClean="0"/>
              <a:t>29</a:t>
            </a:fld>
            <a:endParaRPr lang="en-US"/>
          </a:p>
        </p:txBody>
      </p:sp>
      <p:pic>
        <p:nvPicPr>
          <p:cNvPr id="7" name="Picture 6">
            <a:extLst>
              <a:ext uri="{FF2B5EF4-FFF2-40B4-BE49-F238E27FC236}">
                <a16:creationId xmlns:a16="http://schemas.microsoft.com/office/drawing/2014/main" id="{DA6E4DE5-44E0-44DE-9CC1-21590379D77B}"/>
              </a:ext>
            </a:extLst>
          </p:cNvPr>
          <p:cNvPicPr>
            <a:picLocks noChangeAspect="1"/>
          </p:cNvPicPr>
          <p:nvPr/>
        </p:nvPicPr>
        <p:blipFill>
          <a:blip r:embed="rId2"/>
          <a:stretch>
            <a:fillRect/>
          </a:stretch>
        </p:blipFill>
        <p:spPr>
          <a:xfrm>
            <a:off x="2682084" y="1816705"/>
            <a:ext cx="2295685" cy="3935742"/>
          </a:xfrm>
          <a:prstGeom prst="rect">
            <a:avLst/>
          </a:prstGeom>
        </p:spPr>
      </p:pic>
      <p:sp>
        <p:nvSpPr>
          <p:cNvPr id="11" name="TextBox 10">
            <a:extLst>
              <a:ext uri="{FF2B5EF4-FFF2-40B4-BE49-F238E27FC236}">
                <a16:creationId xmlns:a16="http://schemas.microsoft.com/office/drawing/2014/main" id="{26E7FC18-1DED-4664-AF67-3626B4F78DAB}"/>
              </a:ext>
            </a:extLst>
          </p:cNvPr>
          <p:cNvSpPr txBox="1"/>
          <p:nvPr/>
        </p:nvSpPr>
        <p:spPr>
          <a:xfrm>
            <a:off x="352993" y="2165627"/>
            <a:ext cx="2246897" cy="2862322"/>
          </a:xfrm>
          <a:prstGeom prst="rect">
            <a:avLst/>
          </a:prstGeom>
          <a:solidFill>
            <a:schemeClr val="tx2">
              <a:lumMod val="75000"/>
            </a:schemeClr>
          </a:solidFill>
        </p:spPr>
        <p:txBody>
          <a:bodyPr wrap="square" rtlCol="0">
            <a:spAutoFit/>
          </a:bodyPr>
          <a:lstStyle/>
          <a:p>
            <a:r>
              <a:rPr lang="en-US" sz="1500" dirty="0">
                <a:solidFill>
                  <a:schemeClr val="bg1"/>
                </a:solidFill>
              </a:rPr>
              <a:t>Page 2 of Form 5 allows the business owner to provide information about any Partners or Affiliate Businesses.</a:t>
            </a:r>
          </a:p>
          <a:p>
            <a:endParaRPr lang="en-US" sz="1500" dirty="0">
              <a:solidFill>
                <a:schemeClr val="bg1"/>
              </a:solidFill>
            </a:endParaRPr>
          </a:p>
          <a:p>
            <a:r>
              <a:rPr lang="en-US" sz="1500" dirty="0">
                <a:solidFill>
                  <a:schemeClr val="bg1"/>
                </a:solidFill>
              </a:rPr>
              <a:t>Note: If a business is a partnership all members must listed with the % of ownership until the combined entries equal 100%</a:t>
            </a:r>
          </a:p>
        </p:txBody>
      </p:sp>
      <p:pic>
        <p:nvPicPr>
          <p:cNvPr id="12" name="Picture 11">
            <a:extLst>
              <a:ext uri="{FF2B5EF4-FFF2-40B4-BE49-F238E27FC236}">
                <a16:creationId xmlns:a16="http://schemas.microsoft.com/office/drawing/2014/main" id="{83D33E2B-1F02-4238-B753-EB20DF88D4B0}"/>
              </a:ext>
            </a:extLst>
          </p:cNvPr>
          <p:cNvPicPr>
            <a:picLocks noChangeAspect="1"/>
          </p:cNvPicPr>
          <p:nvPr/>
        </p:nvPicPr>
        <p:blipFill>
          <a:blip r:embed="rId3"/>
          <a:stretch>
            <a:fillRect/>
          </a:stretch>
        </p:blipFill>
        <p:spPr>
          <a:xfrm>
            <a:off x="5059962" y="1816705"/>
            <a:ext cx="2599055" cy="2426992"/>
          </a:xfrm>
          <a:prstGeom prst="rect">
            <a:avLst/>
          </a:prstGeom>
        </p:spPr>
      </p:pic>
      <p:sp>
        <p:nvSpPr>
          <p:cNvPr id="13" name="TextBox 12">
            <a:extLst>
              <a:ext uri="{FF2B5EF4-FFF2-40B4-BE49-F238E27FC236}">
                <a16:creationId xmlns:a16="http://schemas.microsoft.com/office/drawing/2014/main" id="{F2583FDD-8F65-4C5D-835F-50BC82A817DE}"/>
              </a:ext>
            </a:extLst>
          </p:cNvPr>
          <p:cNvSpPr txBox="1"/>
          <p:nvPr/>
        </p:nvSpPr>
        <p:spPr>
          <a:xfrm>
            <a:off x="7825210" y="1921669"/>
            <a:ext cx="965798" cy="1477328"/>
          </a:xfrm>
          <a:prstGeom prst="rect">
            <a:avLst/>
          </a:prstGeom>
          <a:solidFill>
            <a:schemeClr val="tx2">
              <a:lumMod val="75000"/>
            </a:schemeClr>
          </a:solidFill>
        </p:spPr>
        <p:txBody>
          <a:bodyPr wrap="square" rtlCol="0">
            <a:spAutoFit/>
          </a:bodyPr>
          <a:lstStyle/>
          <a:p>
            <a:r>
              <a:rPr lang="en-US" sz="1500" b="1" dirty="0">
                <a:solidFill>
                  <a:schemeClr val="bg1"/>
                </a:solidFill>
              </a:rPr>
              <a:t>Page 3 is used for any relevant comments</a:t>
            </a:r>
          </a:p>
        </p:txBody>
      </p:sp>
    </p:spTree>
    <p:extLst>
      <p:ext uri="{BB962C8B-B14F-4D97-AF65-F5344CB8AC3E}">
        <p14:creationId xmlns:p14="http://schemas.microsoft.com/office/powerpoint/2010/main" val="274026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lnSpcReduction="10000"/>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p>
          <a:p>
            <a:pPr marL="230188" indent="0">
              <a:buNone/>
              <a:defRPr/>
            </a:pPr>
            <a:r>
              <a:rPr lang="en-US" sz="24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3</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3</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E935E-2F86-492F-B992-5A615CB4287E}"/>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A4E51FC4-6B8B-4F5B-89DF-282D2516FE1F}"/>
              </a:ext>
            </a:extLst>
          </p:cNvPr>
          <p:cNvSpPr>
            <a:spLocks noGrp="1"/>
          </p:cNvSpPr>
          <p:nvPr>
            <p:ph type="sldNum" sz="quarter" idx="12"/>
          </p:nvPr>
        </p:nvSpPr>
        <p:spPr/>
        <p:txBody>
          <a:bodyPr/>
          <a:lstStyle/>
          <a:p>
            <a:fld id="{B1AB44B9-F1EC-4F4B-88D4-413245C9CD3E}" type="slidenum">
              <a:rPr lang="en-US" smtClean="0"/>
              <a:t>30</a:t>
            </a:fld>
            <a:endParaRPr lang="en-US"/>
          </a:p>
        </p:txBody>
      </p:sp>
      <p:pic>
        <p:nvPicPr>
          <p:cNvPr id="8" name="Picture 7">
            <a:extLst>
              <a:ext uri="{FF2B5EF4-FFF2-40B4-BE49-F238E27FC236}">
                <a16:creationId xmlns:a16="http://schemas.microsoft.com/office/drawing/2014/main" id="{1A5A86B0-0BEC-4733-9C2F-AE0DF58F5848}"/>
              </a:ext>
            </a:extLst>
          </p:cNvPr>
          <p:cNvPicPr>
            <a:picLocks noChangeAspect="1"/>
          </p:cNvPicPr>
          <p:nvPr/>
        </p:nvPicPr>
        <p:blipFill>
          <a:blip r:embed="rId2"/>
          <a:stretch>
            <a:fillRect/>
          </a:stretch>
        </p:blipFill>
        <p:spPr>
          <a:xfrm>
            <a:off x="2502826" y="1219199"/>
            <a:ext cx="5614763" cy="4975107"/>
          </a:xfrm>
          <a:prstGeom prst="rect">
            <a:avLst/>
          </a:prstGeom>
        </p:spPr>
      </p:pic>
      <p:sp>
        <p:nvSpPr>
          <p:cNvPr id="9" name="TextBox 8">
            <a:extLst>
              <a:ext uri="{FF2B5EF4-FFF2-40B4-BE49-F238E27FC236}">
                <a16:creationId xmlns:a16="http://schemas.microsoft.com/office/drawing/2014/main" id="{1066507A-378E-4CD5-90C0-4AF0DFFCF7A1}"/>
              </a:ext>
            </a:extLst>
          </p:cNvPr>
          <p:cNvSpPr txBox="1"/>
          <p:nvPr/>
        </p:nvSpPr>
        <p:spPr>
          <a:xfrm>
            <a:off x="738250" y="2362200"/>
            <a:ext cx="1778431" cy="2400657"/>
          </a:xfrm>
          <a:prstGeom prst="rect">
            <a:avLst/>
          </a:prstGeom>
          <a:solidFill>
            <a:schemeClr val="tx2">
              <a:lumMod val="75000"/>
            </a:schemeClr>
          </a:solidFill>
        </p:spPr>
        <p:txBody>
          <a:bodyPr wrap="square" rtlCol="0">
            <a:spAutoFit/>
          </a:bodyPr>
          <a:lstStyle/>
          <a:p>
            <a:r>
              <a:rPr lang="en-US" sz="1500" b="1" dirty="0">
                <a:solidFill>
                  <a:schemeClr val="bg1"/>
                </a:solidFill>
              </a:rPr>
              <a:t>Now that the application is complete, the filing requirements on this page must be submitted / uploaded to complete the process.</a:t>
            </a:r>
          </a:p>
        </p:txBody>
      </p:sp>
    </p:spTree>
    <p:extLst>
      <p:ext uri="{BB962C8B-B14F-4D97-AF65-F5344CB8AC3E}">
        <p14:creationId xmlns:p14="http://schemas.microsoft.com/office/powerpoint/2010/main" val="219113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B0F3-726C-49AC-99F0-2C590DFFEF48}"/>
              </a:ext>
            </a:extLst>
          </p:cNvPr>
          <p:cNvSpPr>
            <a:spLocks noGrp="1"/>
          </p:cNvSpPr>
          <p:nvPr>
            <p:ph type="title"/>
          </p:nvPr>
        </p:nvSpPr>
        <p:spPr/>
        <p:txBody>
          <a:bodyPr>
            <a:normAutofit/>
          </a:bodyPr>
          <a:lstStyle/>
          <a:p>
            <a:r>
              <a:rPr lang="en-US" sz="3200" dirty="0"/>
              <a:t>Personal Financial Statement</a:t>
            </a:r>
          </a:p>
        </p:txBody>
      </p:sp>
      <p:pic>
        <p:nvPicPr>
          <p:cNvPr id="6" name="Content Placeholder 5">
            <a:extLst>
              <a:ext uri="{FF2B5EF4-FFF2-40B4-BE49-F238E27FC236}">
                <a16:creationId xmlns:a16="http://schemas.microsoft.com/office/drawing/2014/main" id="{46098574-E1AE-4EC6-A95C-8EC79EA521B2}"/>
              </a:ext>
            </a:extLst>
          </p:cNvPr>
          <p:cNvPicPr>
            <a:picLocks noGrp="1" noChangeAspect="1"/>
          </p:cNvPicPr>
          <p:nvPr>
            <p:ph idx="1"/>
          </p:nvPr>
        </p:nvPicPr>
        <p:blipFill>
          <a:blip r:embed="rId2"/>
          <a:stretch>
            <a:fillRect/>
          </a:stretch>
        </p:blipFill>
        <p:spPr>
          <a:xfrm>
            <a:off x="1617355" y="2374606"/>
            <a:ext cx="3157202" cy="2108788"/>
          </a:xfrm>
          <a:prstGeom prst="rect">
            <a:avLst/>
          </a:prstGeom>
        </p:spPr>
      </p:pic>
      <p:sp>
        <p:nvSpPr>
          <p:cNvPr id="4" name="Slide Number Placeholder 3">
            <a:extLst>
              <a:ext uri="{FF2B5EF4-FFF2-40B4-BE49-F238E27FC236}">
                <a16:creationId xmlns:a16="http://schemas.microsoft.com/office/drawing/2014/main" id="{E38B27A5-CF2F-4E2C-9F3F-BE26D7CA8EBC}"/>
              </a:ext>
            </a:extLst>
          </p:cNvPr>
          <p:cNvSpPr>
            <a:spLocks noGrp="1"/>
          </p:cNvSpPr>
          <p:nvPr>
            <p:ph type="sldNum" sz="quarter" idx="12"/>
          </p:nvPr>
        </p:nvSpPr>
        <p:spPr/>
        <p:txBody>
          <a:bodyPr/>
          <a:lstStyle/>
          <a:p>
            <a:fld id="{B1AB44B9-F1EC-4F4B-88D4-413245C9CD3E}" type="slidenum">
              <a:rPr lang="en-US" smtClean="0"/>
              <a:t>31</a:t>
            </a:fld>
            <a:endParaRPr lang="en-US"/>
          </a:p>
        </p:txBody>
      </p:sp>
      <p:pic>
        <p:nvPicPr>
          <p:cNvPr id="7" name="Picture 6">
            <a:extLst>
              <a:ext uri="{FF2B5EF4-FFF2-40B4-BE49-F238E27FC236}">
                <a16:creationId xmlns:a16="http://schemas.microsoft.com/office/drawing/2014/main" id="{002F0FFF-5A09-4E4E-8E06-DF00AC125642}"/>
              </a:ext>
            </a:extLst>
          </p:cNvPr>
          <p:cNvPicPr>
            <a:picLocks noChangeAspect="1"/>
          </p:cNvPicPr>
          <p:nvPr/>
        </p:nvPicPr>
        <p:blipFill>
          <a:blip r:embed="rId3"/>
          <a:stretch>
            <a:fillRect/>
          </a:stretch>
        </p:blipFill>
        <p:spPr>
          <a:xfrm>
            <a:off x="202055" y="1644250"/>
            <a:ext cx="5601482" cy="707330"/>
          </a:xfrm>
          <a:prstGeom prst="rect">
            <a:avLst/>
          </a:prstGeom>
        </p:spPr>
      </p:pic>
      <p:sp>
        <p:nvSpPr>
          <p:cNvPr id="8" name="TextBox 7">
            <a:extLst>
              <a:ext uri="{FF2B5EF4-FFF2-40B4-BE49-F238E27FC236}">
                <a16:creationId xmlns:a16="http://schemas.microsoft.com/office/drawing/2014/main" id="{361F56ED-CD23-4EC4-926B-AAA25BC3C177}"/>
              </a:ext>
            </a:extLst>
          </p:cNvPr>
          <p:cNvSpPr txBox="1"/>
          <p:nvPr/>
        </p:nvSpPr>
        <p:spPr>
          <a:xfrm>
            <a:off x="220407" y="2360122"/>
            <a:ext cx="1396948" cy="4016484"/>
          </a:xfrm>
          <a:prstGeom prst="rect">
            <a:avLst/>
          </a:prstGeom>
          <a:solidFill>
            <a:schemeClr val="tx2">
              <a:lumMod val="75000"/>
            </a:schemeClr>
          </a:solidFill>
        </p:spPr>
        <p:txBody>
          <a:bodyPr wrap="square" rtlCol="0">
            <a:spAutoFit/>
          </a:bodyPr>
          <a:lstStyle/>
          <a:p>
            <a:r>
              <a:rPr lang="en-US" sz="1500" b="1" dirty="0">
                <a:solidFill>
                  <a:schemeClr val="bg1"/>
                </a:solidFill>
              </a:rPr>
              <a:t>You can use this form to complete your personal financial statement or upload a financial statement you already have by scanning and uploading that document</a:t>
            </a:r>
          </a:p>
        </p:txBody>
      </p:sp>
      <p:pic>
        <p:nvPicPr>
          <p:cNvPr id="9" name="Picture 8">
            <a:extLst>
              <a:ext uri="{FF2B5EF4-FFF2-40B4-BE49-F238E27FC236}">
                <a16:creationId xmlns:a16="http://schemas.microsoft.com/office/drawing/2014/main" id="{909C0BE1-7755-4261-B5A4-A5EE5EC1B160}"/>
              </a:ext>
            </a:extLst>
          </p:cNvPr>
          <p:cNvPicPr>
            <a:picLocks noChangeAspect="1"/>
          </p:cNvPicPr>
          <p:nvPr/>
        </p:nvPicPr>
        <p:blipFill>
          <a:blip r:embed="rId4"/>
          <a:stretch>
            <a:fillRect/>
          </a:stretch>
        </p:blipFill>
        <p:spPr>
          <a:xfrm>
            <a:off x="4996709" y="3472071"/>
            <a:ext cx="3063231" cy="2167826"/>
          </a:xfrm>
          <a:prstGeom prst="rect">
            <a:avLst/>
          </a:prstGeom>
        </p:spPr>
      </p:pic>
      <p:sp>
        <p:nvSpPr>
          <p:cNvPr id="12" name="Rectangle 11">
            <a:extLst>
              <a:ext uri="{FF2B5EF4-FFF2-40B4-BE49-F238E27FC236}">
                <a16:creationId xmlns:a16="http://schemas.microsoft.com/office/drawing/2014/main" id="{73F57843-0D25-421D-96FA-3B2ABDBD4E98}"/>
              </a:ext>
            </a:extLst>
          </p:cNvPr>
          <p:cNvSpPr/>
          <p:nvPr/>
        </p:nvSpPr>
        <p:spPr>
          <a:xfrm>
            <a:off x="3195955" y="3224205"/>
            <a:ext cx="1127502" cy="2128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TextBox 12">
            <a:extLst>
              <a:ext uri="{FF2B5EF4-FFF2-40B4-BE49-F238E27FC236}">
                <a16:creationId xmlns:a16="http://schemas.microsoft.com/office/drawing/2014/main" id="{6C03C32F-00F0-4FD4-95AB-D5478A1FE971}"/>
              </a:ext>
            </a:extLst>
          </p:cNvPr>
          <p:cNvSpPr txBox="1"/>
          <p:nvPr/>
        </p:nvSpPr>
        <p:spPr>
          <a:xfrm>
            <a:off x="5264894" y="2493034"/>
            <a:ext cx="3063231" cy="1015663"/>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indicated you have real estate you must complete this form, supplying additional information</a:t>
            </a:r>
          </a:p>
        </p:txBody>
      </p:sp>
      <p:cxnSp>
        <p:nvCxnSpPr>
          <p:cNvPr id="15" name="Straight Arrow Connector 14">
            <a:extLst>
              <a:ext uri="{FF2B5EF4-FFF2-40B4-BE49-F238E27FC236}">
                <a16:creationId xmlns:a16="http://schemas.microsoft.com/office/drawing/2014/main" id="{919DE483-1954-48FA-B738-503EC1B31F00}"/>
              </a:ext>
            </a:extLst>
          </p:cNvPr>
          <p:cNvCxnSpPr>
            <a:endCxn id="12" idx="3"/>
          </p:cNvCxnSpPr>
          <p:nvPr/>
        </p:nvCxnSpPr>
        <p:spPr>
          <a:xfrm flipH="1">
            <a:off x="4323457" y="3054135"/>
            <a:ext cx="100021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86F5FF-B98E-4119-A8D5-818AC799B5BD}"/>
              </a:ext>
            </a:extLst>
          </p:cNvPr>
          <p:cNvCxnSpPr>
            <a:cxnSpLocks/>
          </p:cNvCxnSpPr>
          <p:nvPr/>
        </p:nvCxnSpPr>
        <p:spPr>
          <a:xfrm flipH="1">
            <a:off x="6551414" y="3468255"/>
            <a:ext cx="1" cy="2764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75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8B6A-D226-4DC5-98BB-97BC0DCDD31B}"/>
              </a:ext>
            </a:extLst>
          </p:cNvPr>
          <p:cNvSpPr>
            <a:spLocks noGrp="1"/>
          </p:cNvSpPr>
          <p:nvPr>
            <p:ph type="title"/>
          </p:nvPr>
        </p:nvSpPr>
        <p:spPr/>
        <p:txBody>
          <a:bodyPr>
            <a:normAutofit/>
          </a:bodyPr>
          <a:lstStyle/>
          <a:p>
            <a:r>
              <a:rPr lang="en-US" sz="3200" dirty="0"/>
              <a:t>Personal Assets / Debits</a:t>
            </a:r>
          </a:p>
        </p:txBody>
      </p:sp>
      <p:sp>
        <p:nvSpPr>
          <p:cNvPr id="4" name="Slide Number Placeholder 3">
            <a:extLst>
              <a:ext uri="{FF2B5EF4-FFF2-40B4-BE49-F238E27FC236}">
                <a16:creationId xmlns:a16="http://schemas.microsoft.com/office/drawing/2014/main" id="{D057DE06-D385-4208-95AC-6EF6C9660F55}"/>
              </a:ext>
            </a:extLst>
          </p:cNvPr>
          <p:cNvSpPr>
            <a:spLocks noGrp="1"/>
          </p:cNvSpPr>
          <p:nvPr>
            <p:ph type="sldNum" sz="quarter" idx="12"/>
          </p:nvPr>
        </p:nvSpPr>
        <p:spPr/>
        <p:txBody>
          <a:bodyPr/>
          <a:lstStyle/>
          <a:p>
            <a:fld id="{B1AB44B9-F1EC-4F4B-88D4-413245C9CD3E}" type="slidenum">
              <a:rPr lang="en-US" smtClean="0"/>
              <a:t>32</a:t>
            </a:fld>
            <a:endParaRPr lang="en-US"/>
          </a:p>
        </p:txBody>
      </p:sp>
      <p:pic>
        <p:nvPicPr>
          <p:cNvPr id="6" name="Picture 5">
            <a:extLst>
              <a:ext uri="{FF2B5EF4-FFF2-40B4-BE49-F238E27FC236}">
                <a16:creationId xmlns:a16="http://schemas.microsoft.com/office/drawing/2014/main" id="{4A4BD3D6-645C-4A94-831C-AD1329C5F4C7}"/>
              </a:ext>
            </a:extLst>
          </p:cNvPr>
          <p:cNvPicPr>
            <a:picLocks noChangeAspect="1"/>
          </p:cNvPicPr>
          <p:nvPr/>
        </p:nvPicPr>
        <p:blipFill>
          <a:blip r:embed="rId2"/>
          <a:stretch>
            <a:fillRect/>
          </a:stretch>
        </p:blipFill>
        <p:spPr>
          <a:xfrm>
            <a:off x="1357405" y="1806630"/>
            <a:ext cx="3643370" cy="3474442"/>
          </a:xfrm>
          <a:prstGeom prst="rect">
            <a:avLst/>
          </a:prstGeom>
        </p:spPr>
      </p:pic>
      <p:pic>
        <p:nvPicPr>
          <p:cNvPr id="7" name="Picture 6">
            <a:extLst>
              <a:ext uri="{FF2B5EF4-FFF2-40B4-BE49-F238E27FC236}">
                <a16:creationId xmlns:a16="http://schemas.microsoft.com/office/drawing/2014/main" id="{57C7ECC8-6CB1-4894-955C-D2C5F35969FB}"/>
              </a:ext>
            </a:extLst>
          </p:cNvPr>
          <p:cNvPicPr>
            <a:picLocks noChangeAspect="1"/>
          </p:cNvPicPr>
          <p:nvPr/>
        </p:nvPicPr>
        <p:blipFill>
          <a:blip r:embed="rId3"/>
          <a:stretch>
            <a:fillRect/>
          </a:stretch>
        </p:blipFill>
        <p:spPr>
          <a:xfrm>
            <a:off x="5288797" y="1806630"/>
            <a:ext cx="3308029" cy="3395964"/>
          </a:xfrm>
          <a:prstGeom prst="rect">
            <a:avLst/>
          </a:prstGeom>
        </p:spPr>
      </p:pic>
      <p:sp>
        <p:nvSpPr>
          <p:cNvPr id="8" name="TextBox 7">
            <a:extLst>
              <a:ext uri="{FF2B5EF4-FFF2-40B4-BE49-F238E27FC236}">
                <a16:creationId xmlns:a16="http://schemas.microsoft.com/office/drawing/2014/main" id="{180E47D0-DB8A-4859-A9E1-9E715A966D81}"/>
              </a:ext>
            </a:extLst>
          </p:cNvPr>
          <p:cNvSpPr txBox="1"/>
          <p:nvPr/>
        </p:nvSpPr>
        <p:spPr>
          <a:xfrm>
            <a:off x="127861" y="2031247"/>
            <a:ext cx="1046136" cy="2862322"/>
          </a:xfrm>
          <a:prstGeom prst="rect">
            <a:avLst/>
          </a:prstGeom>
          <a:solidFill>
            <a:schemeClr val="tx2">
              <a:lumMod val="75000"/>
            </a:schemeClr>
          </a:solidFill>
        </p:spPr>
        <p:txBody>
          <a:bodyPr wrap="square" rtlCol="0">
            <a:spAutoFit/>
          </a:bodyPr>
          <a:lstStyle/>
          <a:p>
            <a:r>
              <a:rPr lang="en-US" sz="1500" b="1" dirty="0">
                <a:solidFill>
                  <a:schemeClr val="bg1"/>
                </a:solidFill>
              </a:rPr>
              <a:t>The applicant and any partner would need to provide information on assets and debits</a:t>
            </a:r>
          </a:p>
        </p:txBody>
      </p:sp>
    </p:spTree>
    <p:extLst>
      <p:ext uri="{BB962C8B-B14F-4D97-AF65-F5344CB8AC3E}">
        <p14:creationId xmlns:p14="http://schemas.microsoft.com/office/powerpoint/2010/main" val="179709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CAAA-8D04-4019-8318-DF4CC0060C03}"/>
              </a:ext>
            </a:extLst>
          </p:cNvPr>
          <p:cNvSpPr>
            <a:spLocks noGrp="1"/>
          </p:cNvSpPr>
          <p:nvPr>
            <p:ph type="title"/>
          </p:nvPr>
        </p:nvSpPr>
        <p:spPr/>
        <p:txBody>
          <a:bodyPr>
            <a:normAutofit/>
          </a:bodyPr>
          <a:lstStyle/>
          <a:p>
            <a:r>
              <a:rPr lang="en-US" sz="3200" dirty="0"/>
              <a:t>Schedule of Liabilities – SBA form 2202</a:t>
            </a:r>
          </a:p>
        </p:txBody>
      </p:sp>
      <p:sp>
        <p:nvSpPr>
          <p:cNvPr id="4" name="Slide Number Placeholder 3">
            <a:extLst>
              <a:ext uri="{FF2B5EF4-FFF2-40B4-BE49-F238E27FC236}">
                <a16:creationId xmlns:a16="http://schemas.microsoft.com/office/drawing/2014/main" id="{C5A3FC96-B2F9-4AFB-BCC3-7F516CB184FB}"/>
              </a:ext>
            </a:extLst>
          </p:cNvPr>
          <p:cNvSpPr>
            <a:spLocks noGrp="1"/>
          </p:cNvSpPr>
          <p:nvPr>
            <p:ph type="sldNum" sz="quarter" idx="12"/>
          </p:nvPr>
        </p:nvSpPr>
        <p:spPr/>
        <p:txBody>
          <a:bodyPr/>
          <a:lstStyle/>
          <a:p>
            <a:fld id="{B1AB44B9-F1EC-4F4B-88D4-413245C9CD3E}" type="slidenum">
              <a:rPr lang="en-US" smtClean="0"/>
              <a:t>33</a:t>
            </a:fld>
            <a:endParaRPr lang="en-US"/>
          </a:p>
        </p:txBody>
      </p:sp>
      <p:pic>
        <p:nvPicPr>
          <p:cNvPr id="6" name="Picture 5">
            <a:extLst>
              <a:ext uri="{FF2B5EF4-FFF2-40B4-BE49-F238E27FC236}">
                <a16:creationId xmlns:a16="http://schemas.microsoft.com/office/drawing/2014/main" id="{593FC221-CCEE-45D4-85EA-714C75E53FB2}"/>
              </a:ext>
            </a:extLst>
          </p:cNvPr>
          <p:cNvPicPr>
            <a:picLocks noChangeAspect="1"/>
          </p:cNvPicPr>
          <p:nvPr/>
        </p:nvPicPr>
        <p:blipFill>
          <a:blip r:embed="rId2"/>
          <a:stretch>
            <a:fillRect/>
          </a:stretch>
        </p:blipFill>
        <p:spPr>
          <a:xfrm>
            <a:off x="1877218" y="2088231"/>
            <a:ext cx="5694364" cy="607304"/>
          </a:xfrm>
          <a:prstGeom prst="rect">
            <a:avLst/>
          </a:prstGeom>
        </p:spPr>
      </p:pic>
      <p:pic>
        <p:nvPicPr>
          <p:cNvPr id="7" name="Picture 6">
            <a:extLst>
              <a:ext uri="{FF2B5EF4-FFF2-40B4-BE49-F238E27FC236}">
                <a16:creationId xmlns:a16="http://schemas.microsoft.com/office/drawing/2014/main" id="{9543B0EF-0DAB-45E8-9299-A042DF8ABD03}"/>
              </a:ext>
            </a:extLst>
          </p:cNvPr>
          <p:cNvPicPr>
            <a:picLocks noChangeAspect="1"/>
          </p:cNvPicPr>
          <p:nvPr/>
        </p:nvPicPr>
        <p:blipFill>
          <a:blip r:embed="rId3"/>
          <a:stretch>
            <a:fillRect/>
          </a:stretch>
        </p:blipFill>
        <p:spPr>
          <a:xfrm>
            <a:off x="2286000" y="2695535"/>
            <a:ext cx="5019234" cy="3703568"/>
          </a:xfrm>
          <a:prstGeom prst="rect">
            <a:avLst/>
          </a:prstGeom>
        </p:spPr>
      </p:pic>
      <p:sp>
        <p:nvSpPr>
          <p:cNvPr id="8" name="Rectangle 7">
            <a:extLst>
              <a:ext uri="{FF2B5EF4-FFF2-40B4-BE49-F238E27FC236}">
                <a16:creationId xmlns:a16="http://schemas.microsoft.com/office/drawing/2014/main" id="{F3E7F387-A52D-4D45-80B2-06072FA436C6}"/>
              </a:ext>
            </a:extLst>
          </p:cNvPr>
          <p:cNvSpPr/>
          <p:nvPr/>
        </p:nvSpPr>
        <p:spPr>
          <a:xfrm>
            <a:off x="2438400" y="1308019"/>
            <a:ext cx="4572000" cy="784830"/>
          </a:xfrm>
          <a:prstGeom prst="rect">
            <a:avLst/>
          </a:prstGeom>
          <a:solidFill>
            <a:schemeClr val="tx2">
              <a:lumMod val="75000"/>
            </a:schemeClr>
          </a:solidFill>
        </p:spPr>
        <p:txBody>
          <a:bodyPr>
            <a:spAutoFit/>
          </a:bodyPr>
          <a:lstStyle/>
          <a:p>
            <a:pPr algn="ctr"/>
            <a:r>
              <a:rPr lang="en-US" sz="1500" b="1" dirty="0">
                <a:solidFill>
                  <a:schemeClr val="bg1"/>
                </a:solidFill>
              </a:rPr>
              <a:t>Applicant would click on Schedule of Liabilities and either complete the SBA form or upload the applicant’s document</a:t>
            </a:r>
          </a:p>
        </p:txBody>
      </p:sp>
    </p:spTree>
    <p:extLst>
      <p:ext uri="{BB962C8B-B14F-4D97-AF65-F5344CB8AC3E}">
        <p14:creationId xmlns:p14="http://schemas.microsoft.com/office/powerpoint/2010/main" val="2915782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C830-4F43-4670-A929-5AD04D6A46C8}"/>
              </a:ext>
            </a:extLst>
          </p:cNvPr>
          <p:cNvSpPr>
            <a:spLocks noGrp="1"/>
          </p:cNvSpPr>
          <p:nvPr>
            <p:ph type="title"/>
          </p:nvPr>
        </p:nvSpPr>
        <p:spPr/>
        <p:txBody>
          <a:bodyPr>
            <a:normAutofit/>
          </a:bodyPr>
          <a:lstStyle/>
          <a:p>
            <a:r>
              <a:rPr lang="en-US" sz="3200" dirty="0"/>
              <a:t>Uploaded 4506T</a:t>
            </a:r>
          </a:p>
        </p:txBody>
      </p:sp>
      <p:sp>
        <p:nvSpPr>
          <p:cNvPr id="4" name="Slide Number Placeholder 3">
            <a:extLst>
              <a:ext uri="{FF2B5EF4-FFF2-40B4-BE49-F238E27FC236}">
                <a16:creationId xmlns:a16="http://schemas.microsoft.com/office/drawing/2014/main" id="{38A754F5-ADAD-46E1-9B37-3F65AED76017}"/>
              </a:ext>
            </a:extLst>
          </p:cNvPr>
          <p:cNvSpPr>
            <a:spLocks noGrp="1"/>
          </p:cNvSpPr>
          <p:nvPr>
            <p:ph type="sldNum" sz="quarter" idx="12"/>
          </p:nvPr>
        </p:nvSpPr>
        <p:spPr/>
        <p:txBody>
          <a:bodyPr/>
          <a:lstStyle/>
          <a:p>
            <a:fld id="{B1AB44B9-F1EC-4F4B-88D4-413245C9CD3E}" type="slidenum">
              <a:rPr lang="en-US" smtClean="0"/>
              <a:t>34</a:t>
            </a:fld>
            <a:endParaRPr lang="en-US"/>
          </a:p>
        </p:txBody>
      </p:sp>
      <p:pic>
        <p:nvPicPr>
          <p:cNvPr id="6" name="Picture 5">
            <a:extLst>
              <a:ext uri="{FF2B5EF4-FFF2-40B4-BE49-F238E27FC236}">
                <a16:creationId xmlns:a16="http://schemas.microsoft.com/office/drawing/2014/main" id="{E3A25CB7-8581-41A7-A152-66FE24FEE4A5}"/>
              </a:ext>
            </a:extLst>
          </p:cNvPr>
          <p:cNvPicPr>
            <a:picLocks noChangeAspect="1"/>
          </p:cNvPicPr>
          <p:nvPr/>
        </p:nvPicPr>
        <p:blipFill>
          <a:blip r:embed="rId2"/>
          <a:stretch>
            <a:fillRect/>
          </a:stretch>
        </p:blipFill>
        <p:spPr>
          <a:xfrm>
            <a:off x="323625" y="1826972"/>
            <a:ext cx="3692985" cy="2975900"/>
          </a:xfrm>
          <a:prstGeom prst="rect">
            <a:avLst/>
          </a:prstGeom>
        </p:spPr>
      </p:pic>
      <p:pic>
        <p:nvPicPr>
          <p:cNvPr id="7" name="Picture 6">
            <a:extLst>
              <a:ext uri="{FF2B5EF4-FFF2-40B4-BE49-F238E27FC236}">
                <a16:creationId xmlns:a16="http://schemas.microsoft.com/office/drawing/2014/main" id="{871A35E0-C822-4B7E-9765-EA65FB1624B9}"/>
              </a:ext>
            </a:extLst>
          </p:cNvPr>
          <p:cNvPicPr>
            <a:picLocks noChangeAspect="1"/>
          </p:cNvPicPr>
          <p:nvPr/>
        </p:nvPicPr>
        <p:blipFill>
          <a:blip r:embed="rId3"/>
          <a:stretch>
            <a:fillRect/>
          </a:stretch>
        </p:blipFill>
        <p:spPr>
          <a:xfrm>
            <a:off x="3238637" y="2674340"/>
            <a:ext cx="3777509" cy="2910614"/>
          </a:xfrm>
          <a:prstGeom prst="rect">
            <a:avLst/>
          </a:prstGeom>
        </p:spPr>
      </p:pic>
      <p:sp>
        <p:nvSpPr>
          <p:cNvPr id="8" name="TextBox 7">
            <a:extLst>
              <a:ext uri="{FF2B5EF4-FFF2-40B4-BE49-F238E27FC236}">
                <a16:creationId xmlns:a16="http://schemas.microsoft.com/office/drawing/2014/main" id="{BE244481-84C2-4B26-B54E-3155CD818183}"/>
              </a:ext>
            </a:extLst>
          </p:cNvPr>
          <p:cNvSpPr txBox="1"/>
          <p:nvPr/>
        </p:nvSpPr>
        <p:spPr>
          <a:xfrm>
            <a:off x="7270499" y="1219200"/>
            <a:ext cx="1340101" cy="5170646"/>
          </a:xfrm>
          <a:prstGeom prst="rect">
            <a:avLst/>
          </a:prstGeom>
          <a:solidFill>
            <a:schemeClr val="tx2">
              <a:lumMod val="75000"/>
            </a:schemeClr>
          </a:solidFill>
        </p:spPr>
        <p:txBody>
          <a:bodyPr wrap="square" rtlCol="0">
            <a:spAutoFit/>
          </a:bodyPr>
          <a:lstStyle/>
          <a:p>
            <a:r>
              <a:rPr lang="en-US" sz="1500" b="1" dirty="0">
                <a:solidFill>
                  <a:schemeClr val="bg1"/>
                </a:solidFill>
              </a:rPr>
              <a:t>The 4506T can be uploaded once the form is printed and signed.  You would need to save a copy on your desktop, once saved browse find the document and upload.</a:t>
            </a:r>
          </a:p>
          <a:p>
            <a:endParaRPr lang="en-US" sz="1500" b="1" dirty="0">
              <a:solidFill>
                <a:schemeClr val="bg1"/>
              </a:solidFill>
            </a:endParaRPr>
          </a:p>
          <a:p>
            <a:r>
              <a:rPr lang="en-US" sz="1500" b="1" dirty="0">
                <a:solidFill>
                  <a:schemeClr val="bg1"/>
                </a:solidFill>
              </a:rPr>
              <a:t>You could also opt to deliver offline</a:t>
            </a:r>
          </a:p>
        </p:txBody>
      </p:sp>
    </p:spTree>
    <p:extLst>
      <p:ext uri="{BB962C8B-B14F-4D97-AF65-F5344CB8AC3E}">
        <p14:creationId xmlns:p14="http://schemas.microsoft.com/office/powerpoint/2010/main" val="8707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00E-0B75-48AB-9897-C005FAAE2A61}"/>
              </a:ext>
            </a:extLst>
          </p:cNvPr>
          <p:cNvSpPr>
            <a:spLocks noGrp="1"/>
          </p:cNvSpPr>
          <p:nvPr>
            <p:ph type="title"/>
          </p:nvPr>
        </p:nvSpPr>
        <p:spPr/>
        <p:txBody>
          <a:bodyPr>
            <a:normAutofit/>
          </a:bodyPr>
          <a:lstStyle/>
          <a:p>
            <a:r>
              <a:rPr lang="en-US" sz="3200" dirty="0"/>
              <a:t>Electronically file 4506T</a:t>
            </a:r>
          </a:p>
        </p:txBody>
      </p:sp>
      <p:sp>
        <p:nvSpPr>
          <p:cNvPr id="4" name="Slide Number Placeholder 3">
            <a:extLst>
              <a:ext uri="{FF2B5EF4-FFF2-40B4-BE49-F238E27FC236}">
                <a16:creationId xmlns:a16="http://schemas.microsoft.com/office/drawing/2014/main" id="{F51D64AB-0203-4841-990F-6F487287CA19}"/>
              </a:ext>
            </a:extLst>
          </p:cNvPr>
          <p:cNvSpPr>
            <a:spLocks noGrp="1"/>
          </p:cNvSpPr>
          <p:nvPr>
            <p:ph type="sldNum" sz="quarter" idx="12"/>
          </p:nvPr>
        </p:nvSpPr>
        <p:spPr/>
        <p:txBody>
          <a:bodyPr/>
          <a:lstStyle/>
          <a:p>
            <a:fld id="{B1AB44B9-F1EC-4F4B-88D4-413245C9CD3E}" type="slidenum">
              <a:rPr lang="en-US" smtClean="0"/>
              <a:t>35</a:t>
            </a:fld>
            <a:endParaRPr lang="en-US"/>
          </a:p>
        </p:txBody>
      </p:sp>
      <p:pic>
        <p:nvPicPr>
          <p:cNvPr id="6" name="Picture 5">
            <a:extLst>
              <a:ext uri="{FF2B5EF4-FFF2-40B4-BE49-F238E27FC236}">
                <a16:creationId xmlns:a16="http://schemas.microsoft.com/office/drawing/2014/main" id="{B4F2CECC-6D82-4DF8-A6FE-8A3E4C6C556F}"/>
              </a:ext>
            </a:extLst>
          </p:cNvPr>
          <p:cNvPicPr>
            <a:picLocks noChangeAspect="1"/>
          </p:cNvPicPr>
          <p:nvPr/>
        </p:nvPicPr>
        <p:blipFill>
          <a:blip r:embed="rId2"/>
          <a:stretch>
            <a:fillRect/>
          </a:stretch>
        </p:blipFill>
        <p:spPr>
          <a:xfrm>
            <a:off x="468874" y="2546415"/>
            <a:ext cx="3877924" cy="3093481"/>
          </a:xfrm>
          <a:prstGeom prst="rect">
            <a:avLst/>
          </a:prstGeom>
        </p:spPr>
      </p:pic>
      <p:pic>
        <p:nvPicPr>
          <p:cNvPr id="7" name="Picture 6">
            <a:extLst>
              <a:ext uri="{FF2B5EF4-FFF2-40B4-BE49-F238E27FC236}">
                <a16:creationId xmlns:a16="http://schemas.microsoft.com/office/drawing/2014/main" id="{F80C8D75-703B-40EA-81EB-C08C09A7988E}"/>
              </a:ext>
            </a:extLst>
          </p:cNvPr>
          <p:cNvPicPr>
            <a:picLocks noChangeAspect="1"/>
          </p:cNvPicPr>
          <p:nvPr/>
        </p:nvPicPr>
        <p:blipFill>
          <a:blip r:embed="rId3"/>
          <a:stretch>
            <a:fillRect/>
          </a:stretch>
        </p:blipFill>
        <p:spPr>
          <a:xfrm>
            <a:off x="304800" y="1806673"/>
            <a:ext cx="4041998" cy="653853"/>
          </a:xfrm>
          <a:prstGeom prst="rect">
            <a:avLst/>
          </a:prstGeom>
        </p:spPr>
      </p:pic>
      <p:sp>
        <p:nvSpPr>
          <p:cNvPr id="8" name="Rectangle 7">
            <a:extLst>
              <a:ext uri="{FF2B5EF4-FFF2-40B4-BE49-F238E27FC236}">
                <a16:creationId xmlns:a16="http://schemas.microsoft.com/office/drawing/2014/main" id="{C8334760-58FD-410C-A885-0B0E64F0AB65}"/>
              </a:ext>
            </a:extLst>
          </p:cNvPr>
          <p:cNvSpPr/>
          <p:nvPr/>
        </p:nvSpPr>
        <p:spPr>
          <a:xfrm>
            <a:off x="2438400" y="1127518"/>
            <a:ext cx="4643515" cy="323165"/>
          </a:xfrm>
          <a:prstGeom prst="rect">
            <a:avLst/>
          </a:prstGeom>
          <a:solidFill>
            <a:schemeClr val="tx2">
              <a:lumMod val="75000"/>
            </a:schemeClr>
          </a:solidFill>
        </p:spPr>
        <p:txBody>
          <a:bodyPr wrap="none">
            <a:spAutoFit/>
          </a:bodyPr>
          <a:lstStyle/>
          <a:p>
            <a:pPr lvl="0"/>
            <a:r>
              <a:rPr lang="en-US" sz="1500" b="1" dirty="0">
                <a:solidFill>
                  <a:schemeClr val="bg1"/>
                </a:solidFill>
              </a:rPr>
              <a:t>Each Applicant and Partner must submit a 4506T</a:t>
            </a:r>
          </a:p>
        </p:txBody>
      </p:sp>
      <p:pic>
        <p:nvPicPr>
          <p:cNvPr id="9" name="Picture 8">
            <a:extLst>
              <a:ext uri="{FF2B5EF4-FFF2-40B4-BE49-F238E27FC236}">
                <a16:creationId xmlns:a16="http://schemas.microsoft.com/office/drawing/2014/main" id="{0311501F-0A0A-4641-830D-381CDB222E3B}"/>
              </a:ext>
            </a:extLst>
          </p:cNvPr>
          <p:cNvPicPr>
            <a:picLocks noChangeAspect="1"/>
          </p:cNvPicPr>
          <p:nvPr/>
        </p:nvPicPr>
        <p:blipFill>
          <a:blip r:embed="rId4"/>
          <a:stretch>
            <a:fillRect/>
          </a:stretch>
        </p:blipFill>
        <p:spPr>
          <a:xfrm>
            <a:off x="4562942" y="2133600"/>
            <a:ext cx="4194496" cy="3506297"/>
          </a:xfrm>
          <a:prstGeom prst="rect">
            <a:avLst/>
          </a:prstGeom>
        </p:spPr>
      </p:pic>
    </p:spTree>
    <p:extLst>
      <p:ext uri="{BB962C8B-B14F-4D97-AF65-F5344CB8AC3E}">
        <p14:creationId xmlns:p14="http://schemas.microsoft.com/office/powerpoint/2010/main" val="1958309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2852-FB21-4650-810F-A71FF477347C}"/>
              </a:ext>
            </a:extLst>
          </p:cNvPr>
          <p:cNvSpPr>
            <a:spLocks noGrp="1"/>
          </p:cNvSpPr>
          <p:nvPr>
            <p:ph type="title"/>
          </p:nvPr>
        </p:nvSpPr>
        <p:spPr/>
        <p:txBody>
          <a:bodyPr>
            <a:normAutofit/>
          </a:bodyPr>
          <a:lstStyle/>
          <a:p>
            <a:r>
              <a:rPr lang="en-US" sz="3200" dirty="0"/>
              <a:t>4506T Uploaded Successful</a:t>
            </a:r>
          </a:p>
        </p:txBody>
      </p:sp>
      <p:sp>
        <p:nvSpPr>
          <p:cNvPr id="4" name="Slide Number Placeholder 3">
            <a:extLst>
              <a:ext uri="{FF2B5EF4-FFF2-40B4-BE49-F238E27FC236}">
                <a16:creationId xmlns:a16="http://schemas.microsoft.com/office/drawing/2014/main" id="{80DA8130-26C5-4FA5-BB05-4B1A549F87A1}"/>
              </a:ext>
            </a:extLst>
          </p:cNvPr>
          <p:cNvSpPr>
            <a:spLocks noGrp="1"/>
          </p:cNvSpPr>
          <p:nvPr>
            <p:ph type="sldNum" sz="quarter" idx="12"/>
          </p:nvPr>
        </p:nvSpPr>
        <p:spPr/>
        <p:txBody>
          <a:bodyPr/>
          <a:lstStyle/>
          <a:p>
            <a:fld id="{B1AB44B9-F1EC-4F4B-88D4-413245C9CD3E}" type="slidenum">
              <a:rPr lang="en-US" smtClean="0"/>
              <a:t>36</a:t>
            </a:fld>
            <a:endParaRPr lang="en-US"/>
          </a:p>
        </p:txBody>
      </p:sp>
      <p:sp>
        <p:nvSpPr>
          <p:cNvPr id="5" name="Subtitle 4">
            <a:extLst>
              <a:ext uri="{FF2B5EF4-FFF2-40B4-BE49-F238E27FC236}">
                <a16:creationId xmlns:a16="http://schemas.microsoft.com/office/drawing/2014/main" id="{6B61494F-864D-495A-ABA7-E64F41E8B652}"/>
              </a:ext>
            </a:extLst>
          </p:cNvPr>
          <p:cNvSpPr>
            <a:spLocks noGrp="1"/>
          </p:cNvSpPr>
          <p:nvPr>
            <p:ph type="subTitle" idx="13"/>
          </p:nvPr>
        </p:nvSpPr>
        <p:spPr/>
        <p:txBody>
          <a:bodyPr/>
          <a:lstStyle/>
          <a:p>
            <a:r>
              <a:rPr lang="en-US" dirty="0"/>
              <a:t> </a:t>
            </a:r>
          </a:p>
        </p:txBody>
      </p:sp>
      <p:pic>
        <p:nvPicPr>
          <p:cNvPr id="6" name="Picture 5">
            <a:extLst>
              <a:ext uri="{FF2B5EF4-FFF2-40B4-BE49-F238E27FC236}">
                <a16:creationId xmlns:a16="http://schemas.microsoft.com/office/drawing/2014/main" id="{D39EC195-0C2C-4479-BD59-E1433AD1C3A7}"/>
              </a:ext>
            </a:extLst>
          </p:cNvPr>
          <p:cNvPicPr>
            <a:picLocks noChangeAspect="1"/>
          </p:cNvPicPr>
          <p:nvPr/>
        </p:nvPicPr>
        <p:blipFill>
          <a:blip r:embed="rId2"/>
          <a:stretch>
            <a:fillRect/>
          </a:stretch>
        </p:blipFill>
        <p:spPr>
          <a:xfrm>
            <a:off x="628650" y="1764081"/>
            <a:ext cx="3831221" cy="2867451"/>
          </a:xfrm>
          <a:prstGeom prst="rect">
            <a:avLst/>
          </a:prstGeom>
        </p:spPr>
      </p:pic>
      <p:pic>
        <p:nvPicPr>
          <p:cNvPr id="7" name="Picture 6">
            <a:extLst>
              <a:ext uri="{FF2B5EF4-FFF2-40B4-BE49-F238E27FC236}">
                <a16:creationId xmlns:a16="http://schemas.microsoft.com/office/drawing/2014/main" id="{588C06C9-FAB8-4357-8819-BCB0047647E8}"/>
              </a:ext>
            </a:extLst>
          </p:cNvPr>
          <p:cNvPicPr>
            <a:picLocks noChangeAspect="1"/>
          </p:cNvPicPr>
          <p:nvPr/>
        </p:nvPicPr>
        <p:blipFill>
          <a:blip r:embed="rId3"/>
          <a:stretch>
            <a:fillRect/>
          </a:stretch>
        </p:blipFill>
        <p:spPr>
          <a:xfrm>
            <a:off x="4164091" y="2958859"/>
            <a:ext cx="4647038" cy="767618"/>
          </a:xfrm>
          <a:prstGeom prst="rect">
            <a:avLst/>
          </a:prstGeom>
        </p:spPr>
      </p:pic>
      <p:sp>
        <p:nvSpPr>
          <p:cNvPr id="8" name="TextBox 7">
            <a:extLst>
              <a:ext uri="{FF2B5EF4-FFF2-40B4-BE49-F238E27FC236}">
                <a16:creationId xmlns:a16="http://schemas.microsoft.com/office/drawing/2014/main" id="{1ECC582E-02CB-4D5E-9EC8-012F2F2E969C}"/>
              </a:ext>
            </a:extLst>
          </p:cNvPr>
          <p:cNvSpPr txBox="1"/>
          <p:nvPr/>
        </p:nvSpPr>
        <p:spPr>
          <a:xfrm>
            <a:off x="4765729" y="4077024"/>
            <a:ext cx="3649851" cy="1477328"/>
          </a:xfrm>
          <a:prstGeom prst="rect">
            <a:avLst/>
          </a:prstGeom>
          <a:solidFill>
            <a:schemeClr val="tx2">
              <a:lumMod val="75000"/>
            </a:schemeClr>
          </a:solidFill>
        </p:spPr>
        <p:txBody>
          <a:bodyPr wrap="square" rtlCol="0">
            <a:spAutoFit/>
          </a:bodyPr>
          <a:lstStyle/>
          <a:p>
            <a:pPr algn="ctr"/>
            <a:r>
              <a:rPr lang="en-US" sz="1500" b="1" dirty="0">
                <a:solidFill>
                  <a:schemeClr val="bg1"/>
                </a:solidFill>
              </a:rPr>
              <a:t>Once the 4506 T is uploaded you will receive a message back indicating the transmittal was successful.  Make sure all fields are complete.  All partners must submit this form for their individual and business taxes.</a:t>
            </a:r>
          </a:p>
        </p:txBody>
      </p:sp>
    </p:spTree>
    <p:extLst>
      <p:ext uri="{BB962C8B-B14F-4D97-AF65-F5344CB8AC3E}">
        <p14:creationId xmlns:p14="http://schemas.microsoft.com/office/powerpoint/2010/main" val="157358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9429-D39A-4C1E-83C0-467F24CFEA35}"/>
              </a:ext>
            </a:extLst>
          </p:cNvPr>
          <p:cNvSpPr>
            <a:spLocks noGrp="1"/>
          </p:cNvSpPr>
          <p:nvPr>
            <p:ph type="title"/>
          </p:nvPr>
        </p:nvSpPr>
        <p:spPr/>
        <p:txBody>
          <a:bodyPr>
            <a:normAutofit/>
          </a:bodyPr>
          <a:lstStyle/>
          <a:p>
            <a:r>
              <a:rPr lang="en-US" sz="3200" dirty="0"/>
              <a:t>Tax Returns</a:t>
            </a:r>
          </a:p>
        </p:txBody>
      </p:sp>
      <p:sp>
        <p:nvSpPr>
          <p:cNvPr id="4" name="Slide Number Placeholder 3">
            <a:extLst>
              <a:ext uri="{FF2B5EF4-FFF2-40B4-BE49-F238E27FC236}">
                <a16:creationId xmlns:a16="http://schemas.microsoft.com/office/drawing/2014/main" id="{BF5D1B74-5BEB-4282-9E2F-0605F705B9E0}"/>
              </a:ext>
            </a:extLst>
          </p:cNvPr>
          <p:cNvSpPr>
            <a:spLocks noGrp="1"/>
          </p:cNvSpPr>
          <p:nvPr>
            <p:ph type="sldNum" sz="quarter" idx="12"/>
          </p:nvPr>
        </p:nvSpPr>
        <p:spPr>
          <a:xfrm>
            <a:off x="6796510" y="5420405"/>
            <a:ext cx="2057400" cy="273844"/>
          </a:xfrm>
        </p:spPr>
        <p:txBody>
          <a:bodyPr/>
          <a:lstStyle/>
          <a:p>
            <a:fld id="{B1AB44B9-F1EC-4F4B-88D4-413245C9CD3E}" type="slidenum">
              <a:rPr lang="en-US" smtClean="0"/>
              <a:t>37</a:t>
            </a:fld>
            <a:endParaRPr lang="en-US"/>
          </a:p>
        </p:txBody>
      </p:sp>
      <p:pic>
        <p:nvPicPr>
          <p:cNvPr id="6" name="Picture 5">
            <a:extLst>
              <a:ext uri="{FF2B5EF4-FFF2-40B4-BE49-F238E27FC236}">
                <a16:creationId xmlns:a16="http://schemas.microsoft.com/office/drawing/2014/main" id="{47556CC7-8E77-43A0-8663-0A20357939C6}"/>
              </a:ext>
            </a:extLst>
          </p:cNvPr>
          <p:cNvPicPr>
            <a:picLocks noChangeAspect="1"/>
          </p:cNvPicPr>
          <p:nvPr/>
        </p:nvPicPr>
        <p:blipFill>
          <a:blip r:embed="rId2"/>
          <a:stretch>
            <a:fillRect/>
          </a:stretch>
        </p:blipFill>
        <p:spPr>
          <a:xfrm>
            <a:off x="1710528" y="1609188"/>
            <a:ext cx="5722943" cy="671606"/>
          </a:xfrm>
          <a:prstGeom prst="rect">
            <a:avLst/>
          </a:prstGeom>
        </p:spPr>
      </p:pic>
      <p:pic>
        <p:nvPicPr>
          <p:cNvPr id="7" name="Picture 6">
            <a:extLst>
              <a:ext uri="{FF2B5EF4-FFF2-40B4-BE49-F238E27FC236}">
                <a16:creationId xmlns:a16="http://schemas.microsoft.com/office/drawing/2014/main" id="{F3B2188D-5467-4EA5-80BF-7EC3E4A709B1}"/>
              </a:ext>
            </a:extLst>
          </p:cNvPr>
          <p:cNvPicPr>
            <a:picLocks noChangeAspect="1"/>
          </p:cNvPicPr>
          <p:nvPr/>
        </p:nvPicPr>
        <p:blipFill>
          <a:blip r:embed="rId3"/>
          <a:stretch>
            <a:fillRect/>
          </a:stretch>
        </p:blipFill>
        <p:spPr>
          <a:xfrm>
            <a:off x="893275" y="2355082"/>
            <a:ext cx="5177513" cy="3664718"/>
          </a:xfrm>
          <a:prstGeom prst="rect">
            <a:avLst/>
          </a:prstGeom>
        </p:spPr>
      </p:pic>
      <p:sp>
        <p:nvSpPr>
          <p:cNvPr id="3" name="TextBox 2">
            <a:extLst>
              <a:ext uri="{FF2B5EF4-FFF2-40B4-BE49-F238E27FC236}">
                <a16:creationId xmlns:a16="http://schemas.microsoft.com/office/drawing/2014/main" id="{57B5BBCF-DACF-40CC-9761-54A3A5F51035}"/>
              </a:ext>
            </a:extLst>
          </p:cNvPr>
          <p:cNvSpPr txBox="1"/>
          <p:nvPr/>
        </p:nvSpPr>
        <p:spPr>
          <a:xfrm>
            <a:off x="2474240" y="980903"/>
            <a:ext cx="3986213"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To complete your application you must upload your most recent tax returns.</a:t>
            </a:r>
          </a:p>
        </p:txBody>
      </p:sp>
      <p:sp>
        <p:nvSpPr>
          <p:cNvPr id="5" name="TextBox 4">
            <a:extLst>
              <a:ext uri="{FF2B5EF4-FFF2-40B4-BE49-F238E27FC236}">
                <a16:creationId xmlns:a16="http://schemas.microsoft.com/office/drawing/2014/main" id="{BC0B294B-9E49-4197-B454-99E9DE575B50}"/>
              </a:ext>
            </a:extLst>
          </p:cNvPr>
          <p:cNvSpPr txBox="1"/>
          <p:nvPr/>
        </p:nvSpPr>
        <p:spPr>
          <a:xfrm>
            <a:off x="6248400" y="3178755"/>
            <a:ext cx="2057400" cy="1708160"/>
          </a:xfrm>
          <a:prstGeom prst="rect">
            <a:avLst/>
          </a:prstGeom>
          <a:solidFill>
            <a:schemeClr val="tx2">
              <a:lumMod val="75000"/>
            </a:schemeClr>
          </a:solidFill>
        </p:spPr>
        <p:txBody>
          <a:bodyPr wrap="square" rtlCol="0">
            <a:spAutoFit/>
          </a:bodyPr>
          <a:lstStyle/>
          <a:p>
            <a:r>
              <a:rPr lang="en-US" sz="1500" b="1" dirty="0">
                <a:solidFill>
                  <a:schemeClr val="bg1"/>
                </a:solidFill>
              </a:rPr>
              <a:t>Taxes would be scanned and saved on the desktop.  You would browse your desktop and then upload the tax returns.</a:t>
            </a:r>
          </a:p>
        </p:txBody>
      </p:sp>
    </p:spTree>
    <p:extLst>
      <p:ext uri="{BB962C8B-B14F-4D97-AF65-F5344CB8AC3E}">
        <p14:creationId xmlns:p14="http://schemas.microsoft.com/office/powerpoint/2010/main" val="2157141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3628-23BF-4CF7-9B15-253351AA818F}"/>
              </a:ext>
            </a:extLst>
          </p:cNvPr>
          <p:cNvSpPr>
            <a:spLocks noGrp="1"/>
          </p:cNvSpPr>
          <p:nvPr>
            <p:ph type="title"/>
          </p:nvPr>
        </p:nvSpPr>
        <p:spPr/>
        <p:txBody>
          <a:bodyPr>
            <a:normAutofit/>
          </a:bodyPr>
          <a:lstStyle/>
          <a:p>
            <a:r>
              <a:rPr lang="en-US" sz="3200" dirty="0"/>
              <a:t>Certificate as to Truthful Information</a:t>
            </a:r>
          </a:p>
        </p:txBody>
      </p:sp>
      <p:sp>
        <p:nvSpPr>
          <p:cNvPr id="4" name="Slide Number Placeholder 3">
            <a:extLst>
              <a:ext uri="{FF2B5EF4-FFF2-40B4-BE49-F238E27FC236}">
                <a16:creationId xmlns:a16="http://schemas.microsoft.com/office/drawing/2014/main" id="{87D4A755-1B65-4EAB-9493-184D7BE917A5}"/>
              </a:ext>
            </a:extLst>
          </p:cNvPr>
          <p:cNvSpPr>
            <a:spLocks noGrp="1"/>
          </p:cNvSpPr>
          <p:nvPr>
            <p:ph type="sldNum" sz="quarter" idx="12"/>
          </p:nvPr>
        </p:nvSpPr>
        <p:spPr/>
        <p:txBody>
          <a:bodyPr/>
          <a:lstStyle/>
          <a:p>
            <a:fld id="{B1AB44B9-F1EC-4F4B-88D4-413245C9CD3E}" type="slidenum">
              <a:rPr lang="en-US" smtClean="0"/>
              <a:t>38</a:t>
            </a:fld>
            <a:endParaRPr lang="en-US"/>
          </a:p>
        </p:txBody>
      </p:sp>
      <p:pic>
        <p:nvPicPr>
          <p:cNvPr id="6" name="Picture 5">
            <a:extLst>
              <a:ext uri="{FF2B5EF4-FFF2-40B4-BE49-F238E27FC236}">
                <a16:creationId xmlns:a16="http://schemas.microsoft.com/office/drawing/2014/main" id="{31B4B634-D768-4375-89D8-76579E320B28}"/>
              </a:ext>
            </a:extLst>
          </p:cNvPr>
          <p:cNvPicPr>
            <a:picLocks noChangeAspect="1"/>
          </p:cNvPicPr>
          <p:nvPr/>
        </p:nvPicPr>
        <p:blipFill>
          <a:blip r:embed="rId2"/>
          <a:stretch>
            <a:fillRect/>
          </a:stretch>
        </p:blipFill>
        <p:spPr>
          <a:xfrm>
            <a:off x="1767686" y="1066800"/>
            <a:ext cx="5608627" cy="543001"/>
          </a:xfrm>
          <a:prstGeom prst="rect">
            <a:avLst/>
          </a:prstGeom>
        </p:spPr>
      </p:pic>
      <p:pic>
        <p:nvPicPr>
          <p:cNvPr id="7" name="Picture 6">
            <a:extLst>
              <a:ext uri="{FF2B5EF4-FFF2-40B4-BE49-F238E27FC236}">
                <a16:creationId xmlns:a16="http://schemas.microsoft.com/office/drawing/2014/main" id="{D4095C7F-9F46-435F-9D59-292494B32368}"/>
              </a:ext>
            </a:extLst>
          </p:cNvPr>
          <p:cNvPicPr>
            <a:picLocks noChangeAspect="1"/>
          </p:cNvPicPr>
          <p:nvPr/>
        </p:nvPicPr>
        <p:blipFill>
          <a:blip r:embed="rId3"/>
          <a:stretch>
            <a:fillRect/>
          </a:stretch>
        </p:blipFill>
        <p:spPr>
          <a:xfrm>
            <a:off x="1295400" y="1709089"/>
            <a:ext cx="7031387" cy="4234511"/>
          </a:xfrm>
          <a:prstGeom prst="rect">
            <a:avLst/>
          </a:prstGeom>
        </p:spPr>
      </p:pic>
    </p:spTree>
    <p:extLst>
      <p:ext uri="{BB962C8B-B14F-4D97-AF65-F5344CB8AC3E}">
        <p14:creationId xmlns:p14="http://schemas.microsoft.com/office/powerpoint/2010/main" val="3021338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0D5D-F959-4906-90BA-AA457B012B0B}"/>
              </a:ext>
            </a:extLst>
          </p:cNvPr>
          <p:cNvSpPr>
            <a:spLocks noGrp="1"/>
          </p:cNvSpPr>
          <p:nvPr>
            <p:ph type="title"/>
          </p:nvPr>
        </p:nvSpPr>
        <p:spPr>
          <a:xfrm>
            <a:off x="533400" y="457200"/>
            <a:ext cx="7886700" cy="449178"/>
          </a:xfrm>
        </p:spPr>
        <p:txBody>
          <a:bodyPr>
            <a:noAutofit/>
          </a:bodyPr>
          <a:lstStyle/>
          <a:p>
            <a:r>
              <a:rPr lang="en-US" sz="3200" dirty="0"/>
              <a:t>Filing Requirements Complete</a:t>
            </a:r>
          </a:p>
        </p:txBody>
      </p:sp>
      <p:sp>
        <p:nvSpPr>
          <p:cNvPr id="4" name="Slide Number Placeholder 3">
            <a:extLst>
              <a:ext uri="{FF2B5EF4-FFF2-40B4-BE49-F238E27FC236}">
                <a16:creationId xmlns:a16="http://schemas.microsoft.com/office/drawing/2014/main" id="{767166C0-2D39-4172-B463-58D8BF17937B}"/>
              </a:ext>
            </a:extLst>
          </p:cNvPr>
          <p:cNvSpPr>
            <a:spLocks noGrp="1"/>
          </p:cNvSpPr>
          <p:nvPr>
            <p:ph type="sldNum" sz="quarter" idx="12"/>
          </p:nvPr>
        </p:nvSpPr>
        <p:spPr/>
        <p:txBody>
          <a:bodyPr/>
          <a:lstStyle/>
          <a:p>
            <a:fld id="{B1AB44B9-F1EC-4F4B-88D4-413245C9CD3E}" type="slidenum">
              <a:rPr lang="en-US" smtClean="0"/>
              <a:t>39</a:t>
            </a:fld>
            <a:endParaRPr lang="en-US"/>
          </a:p>
        </p:txBody>
      </p:sp>
      <p:pic>
        <p:nvPicPr>
          <p:cNvPr id="6" name="Picture 5">
            <a:extLst>
              <a:ext uri="{FF2B5EF4-FFF2-40B4-BE49-F238E27FC236}">
                <a16:creationId xmlns:a16="http://schemas.microsoft.com/office/drawing/2014/main" id="{27FBB94E-DA66-4D99-A8CC-E4D307C92BDF}"/>
              </a:ext>
            </a:extLst>
          </p:cNvPr>
          <p:cNvPicPr>
            <a:picLocks noChangeAspect="1"/>
          </p:cNvPicPr>
          <p:nvPr/>
        </p:nvPicPr>
        <p:blipFill>
          <a:blip r:embed="rId2"/>
          <a:stretch>
            <a:fillRect/>
          </a:stretch>
        </p:blipFill>
        <p:spPr>
          <a:xfrm>
            <a:off x="4901474" y="2015198"/>
            <a:ext cx="3925545" cy="3624699"/>
          </a:xfrm>
          <a:prstGeom prst="rect">
            <a:avLst/>
          </a:prstGeom>
        </p:spPr>
      </p:pic>
      <p:pic>
        <p:nvPicPr>
          <p:cNvPr id="7" name="Picture 6">
            <a:extLst>
              <a:ext uri="{FF2B5EF4-FFF2-40B4-BE49-F238E27FC236}">
                <a16:creationId xmlns:a16="http://schemas.microsoft.com/office/drawing/2014/main" id="{20D2387C-6C5C-4989-9B57-3AB4A4715F0A}"/>
              </a:ext>
            </a:extLst>
          </p:cNvPr>
          <p:cNvPicPr>
            <a:picLocks noChangeAspect="1"/>
          </p:cNvPicPr>
          <p:nvPr/>
        </p:nvPicPr>
        <p:blipFill>
          <a:blip r:embed="rId3"/>
          <a:stretch>
            <a:fillRect/>
          </a:stretch>
        </p:blipFill>
        <p:spPr>
          <a:xfrm>
            <a:off x="607297" y="2015198"/>
            <a:ext cx="4093291" cy="3624699"/>
          </a:xfrm>
          <a:prstGeom prst="rect">
            <a:avLst/>
          </a:prstGeom>
        </p:spPr>
      </p:pic>
      <p:sp>
        <p:nvSpPr>
          <p:cNvPr id="8" name="TextBox 7">
            <a:extLst>
              <a:ext uri="{FF2B5EF4-FFF2-40B4-BE49-F238E27FC236}">
                <a16:creationId xmlns:a16="http://schemas.microsoft.com/office/drawing/2014/main" id="{BC759AFB-1A26-4FCF-AD97-4108514BF161}"/>
              </a:ext>
            </a:extLst>
          </p:cNvPr>
          <p:cNvSpPr txBox="1"/>
          <p:nvPr/>
        </p:nvSpPr>
        <p:spPr>
          <a:xfrm>
            <a:off x="442913" y="1183789"/>
            <a:ext cx="851535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You can see that all filing requirements no longer say “start” what shows now is all filing requirements have been updated and  the application is  ready to submit </a:t>
            </a:r>
          </a:p>
        </p:txBody>
      </p:sp>
    </p:spTree>
    <p:extLst>
      <p:ext uri="{BB962C8B-B14F-4D97-AF65-F5344CB8AC3E}">
        <p14:creationId xmlns:p14="http://schemas.microsoft.com/office/powerpoint/2010/main" val="263440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4</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5617599" y="3733800"/>
            <a:ext cx="3291490" cy="160115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5769271" y="9443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416471" y="1219199"/>
            <a:ext cx="5352799"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Credit History</a:t>
            </a:r>
            <a:r>
              <a:rPr lang="en-US" altLang="en-US" sz="24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400" b="0" dirty="0">
                <a:solidFill>
                  <a:srgbClr val="000000"/>
                </a:solidFill>
                <a:latin typeface="Source Sans Pro" panose="020B0503030403020204" pitchFamily="34" charset="0"/>
                <a:ea typeface="Source Sans Pro" panose="020B0503030403020204" pitchFamily="34" charset="0"/>
              </a:rPr>
            </a:br>
            <a:br>
              <a:rPr lang="en-US" altLang="en-US" sz="2400" b="0" dirty="0">
                <a:solidFill>
                  <a:srgbClr val="000000"/>
                </a:solidFill>
                <a:latin typeface="Source Sans Pro" panose="020B0503030403020204" pitchFamily="34" charset="0"/>
                <a:ea typeface="Source Sans Pro" panose="020B0503030403020204" pitchFamily="34" charset="0"/>
              </a:rPr>
            </a:br>
            <a:r>
              <a:rPr lang="en-US" altLang="en-US" sz="2400" b="0" u="sng" dirty="0">
                <a:solidFill>
                  <a:srgbClr val="000000"/>
                </a:solidFill>
                <a:latin typeface="Source Sans Pro" panose="020B0503030403020204" pitchFamily="34" charset="0"/>
                <a:ea typeface="Source Sans Pro" panose="020B0503030403020204" pitchFamily="34" charset="0"/>
              </a:rPr>
              <a:t>Repayment </a:t>
            </a:r>
            <a:r>
              <a:rPr lang="en-US" altLang="en-US" sz="24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400" b="0" u="sng" dirty="0">
                <a:solidFill>
                  <a:srgbClr val="000000"/>
                </a:solidFill>
                <a:latin typeface="Source Sans Pro" panose="020B0503030403020204" pitchFamily="34" charset="0"/>
                <a:ea typeface="Source Sans Pro" panose="020B0503030403020204" pitchFamily="34" charset="0"/>
              </a:rPr>
              <a:t>Eligibility- </a:t>
            </a:r>
            <a:r>
              <a:rPr lang="en-US" altLang="en-US" sz="24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br>
              <a:rPr lang="en-US" altLang="en-US" sz="2400" b="0" dirty="0">
                <a:solidFill>
                  <a:srgbClr val="000000"/>
                </a:solidFill>
                <a:latin typeface="Source Sans Pro" panose="020B0503030403020204" pitchFamily="34" charset="0"/>
                <a:ea typeface="Source Sans Pro" panose="020B0503030403020204" pitchFamily="34" charset="0"/>
              </a:rPr>
            </a:b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1" name="Footer Placeholder 2">
            <a:extLst>
              <a:ext uri="{FF2B5EF4-FFF2-40B4-BE49-F238E27FC236}">
                <a16:creationId xmlns:a16="http://schemas.microsoft.com/office/drawing/2014/main" id="{3C870E04-D037-42C9-B24F-78F9B8D58CE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254349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0439-B155-4FE0-AC44-1E05A605E144}"/>
              </a:ext>
            </a:extLst>
          </p:cNvPr>
          <p:cNvSpPr>
            <a:spLocks noGrp="1"/>
          </p:cNvSpPr>
          <p:nvPr>
            <p:ph type="title"/>
          </p:nvPr>
        </p:nvSpPr>
        <p:spPr/>
        <p:txBody>
          <a:bodyPr>
            <a:normAutofit/>
          </a:bodyPr>
          <a:lstStyle/>
          <a:p>
            <a:r>
              <a:rPr lang="en-US" sz="3200" dirty="0"/>
              <a:t>Application Successfully Submitted</a:t>
            </a:r>
          </a:p>
        </p:txBody>
      </p:sp>
      <p:pic>
        <p:nvPicPr>
          <p:cNvPr id="6" name="Content Placeholder 5">
            <a:extLst>
              <a:ext uri="{FF2B5EF4-FFF2-40B4-BE49-F238E27FC236}">
                <a16:creationId xmlns:a16="http://schemas.microsoft.com/office/drawing/2014/main" id="{7DAF9666-A31E-4F8A-84DC-E5ADCEA61B39}"/>
              </a:ext>
            </a:extLst>
          </p:cNvPr>
          <p:cNvPicPr>
            <a:picLocks noGrp="1" noChangeAspect="1"/>
          </p:cNvPicPr>
          <p:nvPr>
            <p:ph idx="1"/>
          </p:nvPr>
        </p:nvPicPr>
        <p:blipFill>
          <a:blip r:embed="rId2"/>
          <a:stretch>
            <a:fillRect/>
          </a:stretch>
        </p:blipFill>
        <p:spPr>
          <a:xfrm>
            <a:off x="241158" y="2212667"/>
            <a:ext cx="4559860" cy="2432666"/>
          </a:xfrm>
          <a:prstGeom prst="rect">
            <a:avLst/>
          </a:prstGeom>
        </p:spPr>
      </p:pic>
      <p:sp>
        <p:nvSpPr>
          <p:cNvPr id="4" name="Slide Number Placeholder 3">
            <a:extLst>
              <a:ext uri="{FF2B5EF4-FFF2-40B4-BE49-F238E27FC236}">
                <a16:creationId xmlns:a16="http://schemas.microsoft.com/office/drawing/2014/main" id="{806455F1-7F1B-4F50-98B6-2F83A017AA45}"/>
              </a:ext>
            </a:extLst>
          </p:cNvPr>
          <p:cNvSpPr>
            <a:spLocks noGrp="1"/>
          </p:cNvSpPr>
          <p:nvPr>
            <p:ph type="sldNum" sz="quarter" idx="12"/>
          </p:nvPr>
        </p:nvSpPr>
        <p:spPr/>
        <p:txBody>
          <a:bodyPr/>
          <a:lstStyle/>
          <a:p>
            <a:fld id="{B1AB44B9-F1EC-4F4B-88D4-413245C9CD3E}" type="slidenum">
              <a:rPr lang="en-US" smtClean="0"/>
              <a:t>40</a:t>
            </a:fld>
            <a:endParaRPr lang="en-US"/>
          </a:p>
        </p:txBody>
      </p:sp>
      <p:sp>
        <p:nvSpPr>
          <p:cNvPr id="7" name="Oval 6">
            <a:extLst>
              <a:ext uri="{FF2B5EF4-FFF2-40B4-BE49-F238E27FC236}">
                <a16:creationId xmlns:a16="http://schemas.microsoft.com/office/drawing/2014/main" id="{8A701F93-CF02-47E9-97F0-9D22961F74E0}"/>
              </a:ext>
            </a:extLst>
          </p:cNvPr>
          <p:cNvSpPr/>
          <p:nvPr/>
        </p:nvSpPr>
        <p:spPr>
          <a:xfrm>
            <a:off x="4264819" y="2212667"/>
            <a:ext cx="614363" cy="4491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8" name="Picture 7">
            <a:extLst>
              <a:ext uri="{FF2B5EF4-FFF2-40B4-BE49-F238E27FC236}">
                <a16:creationId xmlns:a16="http://schemas.microsoft.com/office/drawing/2014/main" id="{EFDD5B1F-A6FA-48C3-AF54-F4B676707458}"/>
              </a:ext>
            </a:extLst>
          </p:cNvPr>
          <p:cNvPicPr>
            <a:picLocks noChangeAspect="1"/>
          </p:cNvPicPr>
          <p:nvPr/>
        </p:nvPicPr>
        <p:blipFill>
          <a:blip r:embed="rId3"/>
          <a:stretch>
            <a:fillRect/>
          </a:stretch>
        </p:blipFill>
        <p:spPr>
          <a:xfrm>
            <a:off x="4947617" y="3407805"/>
            <a:ext cx="3906293" cy="1210283"/>
          </a:xfrm>
          <a:prstGeom prst="rect">
            <a:avLst/>
          </a:prstGeom>
        </p:spPr>
      </p:pic>
      <p:sp>
        <p:nvSpPr>
          <p:cNvPr id="9" name="TextBox 8">
            <a:extLst>
              <a:ext uri="{FF2B5EF4-FFF2-40B4-BE49-F238E27FC236}">
                <a16:creationId xmlns:a16="http://schemas.microsoft.com/office/drawing/2014/main" id="{570D4F3C-ADF0-41BB-8AEA-79EEB59416A9}"/>
              </a:ext>
            </a:extLst>
          </p:cNvPr>
          <p:cNvSpPr txBox="1"/>
          <p:nvPr/>
        </p:nvSpPr>
        <p:spPr>
          <a:xfrm>
            <a:off x="5102368" y="2180029"/>
            <a:ext cx="3800475" cy="1246495"/>
          </a:xfrm>
          <a:prstGeom prst="rect">
            <a:avLst/>
          </a:prstGeom>
          <a:solidFill>
            <a:schemeClr val="tx2">
              <a:lumMod val="75000"/>
            </a:schemeClr>
          </a:solidFill>
        </p:spPr>
        <p:txBody>
          <a:bodyPr wrap="square" rtlCol="0">
            <a:spAutoFit/>
          </a:bodyPr>
          <a:lstStyle/>
          <a:p>
            <a:r>
              <a:rPr lang="en-US" sz="1500" b="1" dirty="0">
                <a:solidFill>
                  <a:schemeClr val="bg1"/>
                </a:solidFill>
              </a:rPr>
              <a:t>Once the application is successfully submitted you will get this page.  In the right hand corner a message indicator will appear.   The message confirms submittal of the application</a:t>
            </a:r>
          </a:p>
        </p:txBody>
      </p:sp>
      <p:cxnSp>
        <p:nvCxnSpPr>
          <p:cNvPr id="11" name="Straight Arrow Connector 10">
            <a:extLst>
              <a:ext uri="{FF2B5EF4-FFF2-40B4-BE49-F238E27FC236}">
                <a16:creationId xmlns:a16="http://schemas.microsoft.com/office/drawing/2014/main" id="{72F477ED-5D38-42C0-B32E-7C8D9C95ADDE}"/>
              </a:ext>
            </a:extLst>
          </p:cNvPr>
          <p:cNvCxnSpPr/>
          <p:nvPr/>
        </p:nvCxnSpPr>
        <p:spPr>
          <a:xfrm>
            <a:off x="6796510" y="3046088"/>
            <a:ext cx="0" cy="34573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AA1FAB-2F07-4939-B451-C30A53D66545}"/>
              </a:ext>
            </a:extLst>
          </p:cNvPr>
          <p:cNvCxnSpPr>
            <a:cxnSpLocks/>
          </p:cNvCxnSpPr>
          <p:nvPr/>
        </p:nvCxnSpPr>
        <p:spPr>
          <a:xfrm flipH="1">
            <a:off x="4833734" y="2438583"/>
            <a:ext cx="328196" cy="0"/>
          </a:xfrm>
          <a:prstGeom prst="straightConnector1">
            <a:avLst/>
          </a:prstGeom>
          <a:ln w="28575">
            <a:solidFill>
              <a:srgbClr val="CC35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14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02C-7762-408C-AD71-7C7B6C6AA736}"/>
              </a:ext>
            </a:extLst>
          </p:cNvPr>
          <p:cNvSpPr>
            <a:spLocks noGrp="1"/>
          </p:cNvSpPr>
          <p:nvPr>
            <p:ph type="title"/>
          </p:nvPr>
        </p:nvSpPr>
        <p:spPr/>
        <p:txBody>
          <a:bodyPr>
            <a:normAutofit/>
          </a:bodyPr>
          <a:lstStyle/>
          <a:p>
            <a:r>
              <a:rPr lang="en-US" sz="3200" dirty="0"/>
              <a:t>Returning to Complete Application</a:t>
            </a:r>
          </a:p>
        </p:txBody>
      </p:sp>
      <p:sp>
        <p:nvSpPr>
          <p:cNvPr id="4" name="Slide Number Placeholder 3">
            <a:extLst>
              <a:ext uri="{FF2B5EF4-FFF2-40B4-BE49-F238E27FC236}">
                <a16:creationId xmlns:a16="http://schemas.microsoft.com/office/drawing/2014/main" id="{CB14079F-D516-47B5-8B6C-2B7F2FA787F3}"/>
              </a:ext>
            </a:extLst>
          </p:cNvPr>
          <p:cNvSpPr>
            <a:spLocks noGrp="1"/>
          </p:cNvSpPr>
          <p:nvPr>
            <p:ph type="sldNum" sz="quarter" idx="12"/>
          </p:nvPr>
        </p:nvSpPr>
        <p:spPr/>
        <p:txBody>
          <a:bodyPr/>
          <a:lstStyle/>
          <a:p>
            <a:fld id="{B1AB44B9-F1EC-4F4B-88D4-413245C9CD3E}" type="slidenum">
              <a:rPr lang="en-US" smtClean="0"/>
              <a:t>41</a:t>
            </a:fld>
            <a:endParaRPr lang="en-US"/>
          </a:p>
        </p:txBody>
      </p:sp>
      <p:pic>
        <p:nvPicPr>
          <p:cNvPr id="8" name="Picture 7">
            <a:extLst>
              <a:ext uri="{FF2B5EF4-FFF2-40B4-BE49-F238E27FC236}">
                <a16:creationId xmlns:a16="http://schemas.microsoft.com/office/drawing/2014/main" id="{E6217912-087C-4F7B-8DEC-AA5AEEE2BACD}"/>
              </a:ext>
            </a:extLst>
          </p:cNvPr>
          <p:cNvPicPr>
            <a:picLocks noChangeAspect="1"/>
          </p:cNvPicPr>
          <p:nvPr/>
        </p:nvPicPr>
        <p:blipFill>
          <a:blip r:embed="rId2"/>
          <a:stretch>
            <a:fillRect/>
          </a:stretch>
        </p:blipFill>
        <p:spPr>
          <a:xfrm>
            <a:off x="461231" y="1284239"/>
            <a:ext cx="4184788" cy="2272805"/>
          </a:xfrm>
          <a:prstGeom prst="rect">
            <a:avLst/>
          </a:prstGeom>
        </p:spPr>
      </p:pic>
      <p:pic>
        <p:nvPicPr>
          <p:cNvPr id="9" name="Picture 8">
            <a:extLst>
              <a:ext uri="{FF2B5EF4-FFF2-40B4-BE49-F238E27FC236}">
                <a16:creationId xmlns:a16="http://schemas.microsoft.com/office/drawing/2014/main" id="{39D4ED28-9A9B-4DAA-A183-391B54D2EA10}"/>
              </a:ext>
            </a:extLst>
          </p:cNvPr>
          <p:cNvPicPr>
            <a:picLocks noChangeAspect="1"/>
          </p:cNvPicPr>
          <p:nvPr/>
        </p:nvPicPr>
        <p:blipFill>
          <a:blip r:embed="rId3"/>
          <a:stretch>
            <a:fillRect/>
          </a:stretch>
        </p:blipFill>
        <p:spPr>
          <a:xfrm>
            <a:off x="4776274" y="2782002"/>
            <a:ext cx="4040472" cy="2857895"/>
          </a:xfrm>
          <a:prstGeom prst="rect">
            <a:avLst/>
          </a:prstGeom>
        </p:spPr>
      </p:pic>
      <p:sp>
        <p:nvSpPr>
          <p:cNvPr id="10" name="TextBox 9">
            <a:extLst>
              <a:ext uri="{FF2B5EF4-FFF2-40B4-BE49-F238E27FC236}">
                <a16:creationId xmlns:a16="http://schemas.microsoft.com/office/drawing/2014/main" id="{463CB13E-8118-4F23-87FB-AC3CC9CD0819}"/>
              </a:ext>
            </a:extLst>
          </p:cNvPr>
          <p:cNvSpPr txBox="1"/>
          <p:nvPr/>
        </p:nvSpPr>
        <p:spPr>
          <a:xfrm>
            <a:off x="740323" y="4118917"/>
            <a:ext cx="3626603" cy="784830"/>
          </a:xfrm>
          <a:prstGeom prst="rect">
            <a:avLst/>
          </a:prstGeom>
          <a:solidFill>
            <a:schemeClr val="tx2">
              <a:lumMod val="75000"/>
            </a:schemeClr>
          </a:solidFill>
        </p:spPr>
        <p:txBody>
          <a:bodyPr wrap="square" rtlCol="0">
            <a:spAutoFit/>
          </a:bodyPr>
          <a:lstStyle/>
          <a:p>
            <a:pPr algn="ctr"/>
            <a:r>
              <a:rPr lang="en-US" sz="1500" dirty="0">
                <a:solidFill>
                  <a:schemeClr val="bg1"/>
                </a:solidFill>
              </a:rPr>
              <a:t>Input your user-name and password to complete a started application, once in click on “Continue”</a:t>
            </a:r>
          </a:p>
        </p:txBody>
      </p:sp>
      <p:sp>
        <p:nvSpPr>
          <p:cNvPr id="11" name="Oval 10">
            <a:extLst>
              <a:ext uri="{FF2B5EF4-FFF2-40B4-BE49-F238E27FC236}">
                <a16:creationId xmlns:a16="http://schemas.microsoft.com/office/drawing/2014/main" id="{0E3855BE-B979-4370-AF9D-4A04C9967418}"/>
              </a:ext>
            </a:extLst>
          </p:cNvPr>
          <p:cNvSpPr/>
          <p:nvPr/>
        </p:nvSpPr>
        <p:spPr>
          <a:xfrm>
            <a:off x="8201025" y="3643313"/>
            <a:ext cx="615721" cy="428625"/>
          </a:xfrm>
          <a:prstGeom prst="ellipse">
            <a:avLst/>
          </a:prstGeom>
          <a:noFill/>
          <a:ln w="28575">
            <a:solidFill>
              <a:srgbClr val="CC3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13" name="Straight Arrow Connector 12">
            <a:extLst>
              <a:ext uri="{FF2B5EF4-FFF2-40B4-BE49-F238E27FC236}">
                <a16:creationId xmlns:a16="http://schemas.microsoft.com/office/drawing/2014/main" id="{275CE2CC-241E-4D22-8CEE-2AD3A638D65B}"/>
              </a:ext>
            </a:extLst>
          </p:cNvPr>
          <p:cNvCxnSpPr>
            <a:cxnSpLocks/>
          </p:cNvCxnSpPr>
          <p:nvPr/>
        </p:nvCxnSpPr>
        <p:spPr>
          <a:xfrm flipV="1">
            <a:off x="4366926" y="3857625"/>
            <a:ext cx="3710274" cy="579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800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96FC-73D2-4951-B6B2-67B5B447B637}"/>
              </a:ext>
            </a:extLst>
          </p:cNvPr>
          <p:cNvSpPr>
            <a:spLocks noGrp="1"/>
          </p:cNvSpPr>
          <p:nvPr>
            <p:ph type="title"/>
          </p:nvPr>
        </p:nvSpPr>
        <p:spPr/>
        <p:txBody>
          <a:bodyPr>
            <a:normAutofit/>
          </a:bodyPr>
          <a:lstStyle/>
          <a:p>
            <a:r>
              <a:rPr lang="en-US" sz="3200" dirty="0"/>
              <a:t>Business Losses</a:t>
            </a:r>
          </a:p>
        </p:txBody>
      </p:sp>
      <p:sp>
        <p:nvSpPr>
          <p:cNvPr id="4" name="Slide Number Placeholder 3">
            <a:extLst>
              <a:ext uri="{FF2B5EF4-FFF2-40B4-BE49-F238E27FC236}">
                <a16:creationId xmlns:a16="http://schemas.microsoft.com/office/drawing/2014/main" id="{DB7ED6FE-E4B5-4810-A8F1-07044632A9F5}"/>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42</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A5643CA0-E867-490D-A107-BFE363C9B458}"/>
              </a:ext>
            </a:extLst>
          </p:cNvPr>
          <p:cNvPicPr>
            <a:picLocks noGrp="1" noChangeAspect="1"/>
          </p:cNvPicPr>
          <p:nvPr>
            <p:ph idx="1"/>
          </p:nvPr>
        </p:nvPicPr>
        <p:blipFill>
          <a:blip r:embed="rId2"/>
          <a:stretch>
            <a:fillRect/>
          </a:stretch>
        </p:blipFill>
        <p:spPr>
          <a:xfrm>
            <a:off x="2348542" y="1028618"/>
            <a:ext cx="6422589" cy="4914982"/>
          </a:xfrm>
          <a:prstGeom prst="rect">
            <a:avLst/>
          </a:prstGeom>
        </p:spPr>
      </p:pic>
      <p:sp>
        <p:nvSpPr>
          <p:cNvPr id="9" name="TextBox 8">
            <a:extLst>
              <a:ext uri="{FF2B5EF4-FFF2-40B4-BE49-F238E27FC236}">
                <a16:creationId xmlns:a16="http://schemas.microsoft.com/office/drawing/2014/main" id="{FB5C61A7-6A29-48BC-BF1B-44992077CC3B}"/>
              </a:ext>
            </a:extLst>
          </p:cNvPr>
          <p:cNvSpPr txBox="1"/>
          <p:nvPr/>
        </p:nvSpPr>
        <p:spPr>
          <a:xfrm>
            <a:off x="290090" y="2248406"/>
            <a:ext cx="2058452"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 Sole-Proprietor will use “Sole-Proprietor” and “Economic Injury (</a:t>
            </a:r>
            <a:r>
              <a:rPr lang="en-US" sz="1350" dirty="0" err="1">
                <a:solidFill>
                  <a:srgbClr val="FFFFFF"/>
                </a:solidFill>
                <a:latin typeface="Calibri"/>
                <a:ea typeface="+mn-ea"/>
              </a:rPr>
              <a:t>EIDL</a:t>
            </a:r>
            <a:r>
              <a:rPr lang="en-US" sz="1350" dirty="0">
                <a:solidFill>
                  <a:srgbClr val="FFFFFF"/>
                </a:solidFill>
                <a:latin typeface="Calibri"/>
                <a:ea typeface="+mn-ea"/>
              </a:rPr>
              <a:t>).</a:t>
            </a:r>
          </a:p>
        </p:txBody>
      </p:sp>
    </p:spTree>
    <p:extLst>
      <p:ext uri="{BB962C8B-B14F-4D97-AF65-F5344CB8AC3E}">
        <p14:creationId xmlns:p14="http://schemas.microsoft.com/office/powerpoint/2010/main" val="4280229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EE2-E351-4083-8E20-1C76F47A4A93}"/>
              </a:ext>
            </a:extLst>
          </p:cNvPr>
          <p:cNvSpPr>
            <a:spLocks noGrp="1"/>
          </p:cNvSpPr>
          <p:nvPr>
            <p:ph type="title"/>
          </p:nvPr>
        </p:nvSpPr>
        <p:spPr/>
        <p:txBody>
          <a:bodyPr>
            <a:normAutofit/>
          </a:bodyPr>
          <a:lstStyle/>
          <a:p>
            <a:r>
              <a:rPr lang="en-US" sz="3200" dirty="0"/>
              <a:t>Home/Personal Losses</a:t>
            </a:r>
          </a:p>
        </p:txBody>
      </p:sp>
      <p:pic>
        <p:nvPicPr>
          <p:cNvPr id="5" name="Content Placeholder 4">
            <a:extLst>
              <a:ext uri="{FF2B5EF4-FFF2-40B4-BE49-F238E27FC236}">
                <a16:creationId xmlns:a16="http://schemas.microsoft.com/office/drawing/2014/main" id="{F31CF660-3AB1-44BB-9D4B-68D93960CA22}"/>
              </a:ext>
            </a:extLst>
          </p:cNvPr>
          <p:cNvPicPr>
            <a:picLocks noGrp="1" noChangeAspect="1"/>
          </p:cNvPicPr>
          <p:nvPr>
            <p:ph idx="1"/>
          </p:nvPr>
        </p:nvPicPr>
        <p:blipFill>
          <a:blip r:embed="rId2"/>
          <a:stretch>
            <a:fillRect/>
          </a:stretch>
        </p:blipFill>
        <p:spPr>
          <a:xfrm>
            <a:off x="628650" y="1905000"/>
            <a:ext cx="7886700" cy="4114800"/>
          </a:xfrm>
          <a:prstGeom prst="rect">
            <a:avLst/>
          </a:prstGeom>
        </p:spPr>
      </p:pic>
      <p:sp>
        <p:nvSpPr>
          <p:cNvPr id="4" name="Slide Number Placeholder 3">
            <a:extLst>
              <a:ext uri="{FF2B5EF4-FFF2-40B4-BE49-F238E27FC236}">
                <a16:creationId xmlns:a16="http://schemas.microsoft.com/office/drawing/2014/main" id="{02AB1B27-72EE-41D4-BFEC-79638ED5440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43</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3AB849FF-1BF2-4C34-BB6A-88E57CA2AB42}"/>
              </a:ext>
            </a:extLst>
          </p:cNvPr>
          <p:cNvSpPr txBox="1"/>
          <p:nvPr/>
        </p:nvSpPr>
        <p:spPr>
          <a:xfrm>
            <a:off x="2667000" y="947044"/>
            <a:ext cx="366823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The Loan Application will walk you though the process.  Click “Save” to save the input and click “Next” to navigate to the next page. </a:t>
            </a:r>
          </a:p>
        </p:txBody>
      </p:sp>
    </p:spTree>
    <p:extLst>
      <p:ext uri="{BB962C8B-B14F-4D97-AF65-F5344CB8AC3E}">
        <p14:creationId xmlns:p14="http://schemas.microsoft.com/office/powerpoint/2010/main" val="4180716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F5B3-0A88-4763-BB76-789506B3B453}"/>
              </a:ext>
            </a:extLst>
          </p:cNvPr>
          <p:cNvSpPr>
            <a:spLocks noGrp="1"/>
          </p:cNvSpPr>
          <p:nvPr>
            <p:ph type="title"/>
          </p:nvPr>
        </p:nvSpPr>
        <p:spPr/>
        <p:txBody>
          <a:bodyPr>
            <a:normAutofit/>
          </a:bodyPr>
          <a:lstStyle/>
          <a:p>
            <a:r>
              <a:rPr lang="en-US" sz="3200" dirty="0"/>
              <a:t>Declaration Selection</a:t>
            </a:r>
          </a:p>
        </p:txBody>
      </p:sp>
      <p:pic>
        <p:nvPicPr>
          <p:cNvPr id="5" name="Content Placeholder 4">
            <a:extLst>
              <a:ext uri="{FF2B5EF4-FFF2-40B4-BE49-F238E27FC236}">
                <a16:creationId xmlns:a16="http://schemas.microsoft.com/office/drawing/2014/main" id="{D499D618-6615-4391-8B6D-381D1404754C}"/>
              </a:ext>
            </a:extLst>
          </p:cNvPr>
          <p:cNvPicPr>
            <a:picLocks noGrp="1" noChangeAspect="1"/>
          </p:cNvPicPr>
          <p:nvPr>
            <p:ph idx="1"/>
          </p:nvPr>
        </p:nvPicPr>
        <p:blipFill>
          <a:blip r:embed="rId2"/>
          <a:stretch>
            <a:fillRect/>
          </a:stretch>
        </p:blipFill>
        <p:spPr>
          <a:xfrm>
            <a:off x="2209800" y="1496681"/>
            <a:ext cx="6712021" cy="3864638"/>
          </a:xfrm>
          <a:prstGeom prst="rect">
            <a:avLst/>
          </a:prstGeom>
        </p:spPr>
      </p:pic>
      <p:sp>
        <p:nvSpPr>
          <p:cNvPr id="4" name="Slide Number Placeholder 3">
            <a:extLst>
              <a:ext uri="{FF2B5EF4-FFF2-40B4-BE49-F238E27FC236}">
                <a16:creationId xmlns:a16="http://schemas.microsoft.com/office/drawing/2014/main" id="{CA69BA74-D3B5-408D-874F-A7AEC83853C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756BB90-A703-41F0-A0C3-A87BADFB5E6B}"/>
              </a:ext>
            </a:extLst>
          </p:cNvPr>
          <p:cNvSpPr txBox="1"/>
          <p:nvPr/>
        </p:nvSpPr>
        <p:spPr>
          <a:xfrm>
            <a:off x="533400" y="2514600"/>
            <a:ext cx="2058452"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 the same line as the “Save” icon you also can see the “Progress” of the Disaster Loan Application.</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Enter your “State” and “County”</a:t>
            </a:r>
          </a:p>
        </p:txBody>
      </p:sp>
    </p:spTree>
    <p:extLst>
      <p:ext uri="{BB962C8B-B14F-4D97-AF65-F5344CB8AC3E}">
        <p14:creationId xmlns:p14="http://schemas.microsoft.com/office/powerpoint/2010/main" val="84405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BF75-AE43-4C2D-BBB9-D6E84985A135}"/>
              </a:ext>
            </a:extLst>
          </p:cNvPr>
          <p:cNvSpPr>
            <a:spLocks noGrp="1"/>
          </p:cNvSpPr>
          <p:nvPr>
            <p:ph type="title"/>
          </p:nvPr>
        </p:nvSpPr>
        <p:spPr/>
        <p:txBody>
          <a:bodyPr>
            <a:normAutofit/>
          </a:bodyPr>
          <a:lstStyle/>
          <a:p>
            <a:r>
              <a:rPr lang="en-US" sz="3200" dirty="0"/>
              <a:t>Certification and Executive Order</a:t>
            </a:r>
          </a:p>
        </p:txBody>
      </p:sp>
      <p:pic>
        <p:nvPicPr>
          <p:cNvPr id="5" name="Content Placeholder 4">
            <a:extLst>
              <a:ext uri="{FF2B5EF4-FFF2-40B4-BE49-F238E27FC236}">
                <a16:creationId xmlns:a16="http://schemas.microsoft.com/office/drawing/2014/main" id="{D5F4197C-E1AA-4690-8AEB-21AB5D182CF1}"/>
              </a:ext>
            </a:extLst>
          </p:cNvPr>
          <p:cNvPicPr>
            <a:picLocks noGrp="1" noChangeAspect="1"/>
          </p:cNvPicPr>
          <p:nvPr>
            <p:ph idx="1"/>
          </p:nvPr>
        </p:nvPicPr>
        <p:blipFill>
          <a:blip r:embed="rId2"/>
          <a:stretch>
            <a:fillRect/>
          </a:stretch>
        </p:blipFill>
        <p:spPr>
          <a:xfrm>
            <a:off x="381000" y="2299458"/>
            <a:ext cx="3939363" cy="3415542"/>
          </a:xfrm>
          <a:prstGeom prst="rect">
            <a:avLst/>
          </a:prstGeom>
        </p:spPr>
      </p:pic>
      <p:sp>
        <p:nvSpPr>
          <p:cNvPr id="4" name="Slide Number Placeholder 3">
            <a:extLst>
              <a:ext uri="{FF2B5EF4-FFF2-40B4-BE49-F238E27FC236}">
                <a16:creationId xmlns:a16="http://schemas.microsoft.com/office/drawing/2014/main" id="{2112DF7C-F8E0-4058-B5B3-031C55AA7489}"/>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45</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F9E8F920-6A50-4849-9E5B-3F15D0AD2BEA}"/>
              </a:ext>
            </a:extLst>
          </p:cNvPr>
          <p:cNvSpPr txBox="1"/>
          <p:nvPr/>
        </p:nvSpPr>
        <p:spPr>
          <a:xfrm>
            <a:off x="1143000" y="1305451"/>
            <a:ext cx="1706526"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“Warning”, check “I Certify” then click “Next”. </a:t>
            </a:r>
          </a:p>
        </p:txBody>
      </p:sp>
      <p:pic>
        <p:nvPicPr>
          <p:cNvPr id="7" name="Content Placeholder 4">
            <a:extLst>
              <a:ext uri="{FF2B5EF4-FFF2-40B4-BE49-F238E27FC236}">
                <a16:creationId xmlns:a16="http://schemas.microsoft.com/office/drawing/2014/main" id="{177CD0ED-0B03-4292-82EB-7F89CB86D7B8}"/>
              </a:ext>
            </a:extLst>
          </p:cNvPr>
          <p:cNvPicPr>
            <a:picLocks noChangeAspect="1"/>
          </p:cNvPicPr>
          <p:nvPr/>
        </p:nvPicPr>
        <p:blipFill>
          <a:blip r:embed="rId3"/>
          <a:stretch>
            <a:fillRect/>
          </a:stretch>
        </p:blipFill>
        <p:spPr>
          <a:xfrm>
            <a:off x="4592890" y="2419927"/>
            <a:ext cx="3736739" cy="3276600"/>
          </a:xfrm>
          <a:prstGeom prst="rect">
            <a:avLst/>
          </a:prstGeom>
        </p:spPr>
      </p:pic>
      <p:sp>
        <p:nvSpPr>
          <p:cNvPr id="8" name="TextBox 7">
            <a:extLst>
              <a:ext uri="{FF2B5EF4-FFF2-40B4-BE49-F238E27FC236}">
                <a16:creationId xmlns:a16="http://schemas.microsoft.com/office/drawing/2014/main" id="{999FEB54-E5BB-4467-8742-9571C9AD759B}"/>
              </a:ext>
            </a:extLst>
          </p:cNvPr>
          <p:cNvSpPr txBox="1"/>
          <p:nvPr/>
        </p:nvSpPr>
        <p:spPr>
          <a:xfrm>
            <a:off x="5334000" y="1403837"/>
            <a:ext cx="1706526"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“I have read…” then click “Next”. </a:t>
            </a:r>
          </a:p>
        </p:txBody>
      </p:sp>
    </p:spTree>
    <p:extLst>
      <p:ext uri="{BB962C8B-B14F-4D97-AF65-F5344CB8AC3E}">
        <p14:creationId xmlns:p14="http://schemas.microsoft.com/office/powerpoint/2010/main" val="3511684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438C-5AC7-4C61-AA99-3CF4CB4FDB01}"/>
              </a:ext>
            </a:extLst>
          </p:cNvPr>
          <p:cNvSpPr>
            <a:spLocks noGrp="1"/>
          </p:cNvSpPr>
          <p:nvPr>
            <p:ph type="title"/>
          </p:nvPr>
        </p:nvSpPr>
        <p:spPr/>
        <p:txBody>
          <a:bodyPr>
            <a:normAutofit/>
          </a:bodyPr>
          <a:lstStyle/>
          <a:p>
            <a:r>
              <a:rPr lang="en-US" sz="3200" dirty="0"/>
              <a:t>Filing Requirements</a:t>
            </a:r>
          </a:p>
        </p:txBody>
      </p:sp>
      <p:pic>
        <p:nvPicPr>
          <p:cNvPr id="5" name="Content Placeholder 4">
            <a:extLst>
              <a:ext uri="{FF2B5EF4-FFF2-40B4-BE49-F238E27FC236}">
                <a16:creationId xmlns:a16="http://schemas.microsoft.com/office/drawing/2014/main" id="{0E086869-CEED-43A6-827C-16772FAA418D}"/>
              </a:ext>
            </a:extLst>
          </p:cNvPr>
          <p:cNvPicPr>
            <a:picLocks noGrp="1" noChangeAspect="1"/>
          </p:cNvPicPr>
          <p:nvPr>
            <p:ph idx="1"/>
          </p:nvPr>
        </p:nvPicPr>
        <p:blipFill>
          <a:blip r:embed="rId2"/>
          <a:stretch>
            <a:fillRect/>
          </a:stretch>
        </p:blipFill>
        <p:spPr>
          <a:xfrm>
            <a:off x="3004773" y="1527064"/>
            <a:ext cx="5442644" cy="3155156"/>
          </a:xfrm>
          <a:prstGeom prst="rect">
            <a:avLst/>
          </a:prstGeom>
        </p:spPr>
      </p:pic>
      <p:sp>
        <p:nvSpPr>
          <p:cNvPr id="4" name="Slide Number Placeholder 3">
            <a:extLst>
              <a:ext uri="{FF2B5EF4-FFF2-40B4-BE49-F238E27FC236}">
                <a16:creationId xmlns:a16="http://schemas.microsoft.com/office/drawing/2014/main" id="{7481FAB4-C1E1-4219-AAFD-77E6643A1422}"/>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46</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9A1A2489-A245-4FA7-A293-7646BEF813E5}"/>
              </a:ext>
            </a:extLst>
          </p:cNvPr>
          <p:cNvPicPr>
            <a:picLocks noChangeAspect="1"/>
          </p:cNvPicPr>
          <p:nvPr/>
        </p:nvPicPr>
        <p:blipFill>
          <a:blip r:embed="rId3"/>
          <a:stretch>
            <a:fillRect/>
          </a:stretch>
        </p:blipFill>
        <p:spPr>
          <a:xfrm>
            <a:off x="3004773" y="4923035"/>
            <a:ext cx="5138531" cy="853787"/>
          </a:xfrm>
          <a:prstGeom prst="rect">
            <a:avLst/>
          </a:prstGeom>
        </p:spPr>
      </p:pic>
      <p:sp>
        <p:nvSpPr>
          <p:cNvPr id="7" name="TextBox 6">
            <a:extLst>
              <a:ext uri="{FF2B5EF4-FFF2-40B4-BE49-F238E27FC236}">
                <a16:creationId xmlns:a16="http://schemas.microsoft.com/office/drawing/2014/main" id="{A9418366-FAA4-4E51-B12C-893FF10292B7}"/>
              </a:ext>
            </a:extLst>
          </p:cNvPr>
          <p:cNvSpPr txBox="1"/>
          <p:nvPr/>
        </p:nvSpPr>
        <p:spPr>
          <a:xfrm>
            <a:off x="598693" y="2228851"/>
            <a:ext cx="221494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To continue with the application process click “Start” to complete SBA Form 5C.   </a:t>
            </a:r>
          </a:p>
        </p:txBody>
      </p:sp>
    </p:spTree>
    <p:extLst>
      <p:ext uri="{BB962C8B-B14F-4D97-AF65-F5344CB8AC3E}">
        <p14:creationId xmlns:p14="http://schemas.microsoft.com/office/powerpoint/2010/main" val="19966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9DD4-726B-4FD2-9C0E-1910EE8DA507}"/>
              </a:ext>
            </a:extLst>
          </p:cNvPr>
          <p:cNvSpPr>
            <a:spLocks noGrp="1"/>
          </p:cNvSpPr>
          <p:nvPr>
            <p:ph type="title"/>
          </p:nvPr>
        </p:nvSpPr>
        <p:spPr>
          <a:xfrm>
            <a:off x="149087" y="409604"/>
            <a:ext cx="8845825" cy="870029"/>
          </a:xfrm>
        </p:spPr>
        <p:txBody>
          <a:bodyPr>
            <a:normAutofit/>
          </a:bodyPr>
          <a:lstStyle/>
          <a:p>
            <a:r>
              <a:rPr lang="en-US" sz="2800" dirty="0"/>
              <a:t>Completing Form 5C - Sole Proprietor Loan Application</a:t>
            </a:r>
            <a:r>
              <a:rPr lang="en-US" sz="2800" b="0" dirty="0"/>
              <a:t> </a:t>
            </a:r>
            <a:br>
              <a:rPr lang="en-US" sz="2800" b="0" i="1" dirty="0"/>
            </a:br>
            <a:endParaRPr lang="en-US" sz="2800" dirty="0"/>
          </a:p>
        </p:txBody>
      </p:sp>
      <p:sp>
        <p:nvSpPr>
          <p:cNvPr id="4" name="Slide Number Placeholder 3">
            <a:extLst>
              <a:ext uri="{FF2B5EF4-FFF2-40B4-BE49-F238E27FC236}">
                <a16:creationId xmlns:a16="http://schemas.microsoft.com/office/drawing/2014/main" id="{3123CE8F-0BBD-4B15-BD22-4128927073EA}"/>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47</a:t>
            </a:fld>
            <a:endParaRPr lang="en-US" dirty="0">
              <a:solidFill>
                <a:srgbClr val="1B1E29">
                  <a:tint val="75000"/>
                </a:srgbClr>
              </a:solidFill>
            </a:endParaRPr>
          </a:p>
        </p:txBody>
      </p:sp>
      <p:pic>
        <p:nvPicPr>
          <p:cNvPr id="11" name="Picture 10">
            <a:extLst>
              <a:ext uri="{FF2B5EF4-FFF2-40B4-BE49-F238E27FC236}">
                <a16:creationId xmlns:a16="http://schemas.microsoft.com/office/drawing/2014/main" id="{4A0E2D8E-9853-429C-B29D-70FE7E2E5A92}"/>
              </a:ext>
            </a:extLst>
          </p:cNvPr>
          <p:cNvPicPr>
            <a:picLocks noChangeAspect="1"/>
          </p:cNvPicPr>
          <p:nvPr/>
        </p:nvPicPr>
        <p:blipFill>
          <a:blip r:embed="rId2"/>
          <a:stretch>
            <a:fillRect/>
          </a:stretch>
        </p:blipFill>
        <p:spPr>
          <a:xfrm>
            <a:off x="3189677" y="5162975"/>
            <a:ext cx="5156972" cy="476925"/>
          </a:xfrm>
          <a:prstGeom prst="rect">
            <a:avLst/>
          </a:prstGeom>
        </p:spPr>
      </p:pic>
      <p:pic>
        <p:nvPicPr>
          <p:cNvPr id="17" name="Content Placeholder 16">
            <a:extLst>
              <a:ext uri="{FF2B5EF4-FFF2-40B4-BE49-F238E27FC236}">
                <a16:creationId xmlns:a16="http://schemas.microsoft.com/office/drawing/2014/main" id="{E550E6F1-147C-498A-B03C-38D880AC91F2}"/>
              </a:ext>
            </a:extLst>
          </p:cNvPr>
          <p:cNvPicPr>
            <a:picLocks noGrp="1" noChangeAspect="1"/>
          </p:cNvPicPr>
          <p:nvPr>
            <p:ph idx="1"/>
          </p:nvPr>
        </p:nvPicPr>
        <p:blipFill>
          <a:blip r:embed="rId3"/>
          <a:stretch>
            <a:fillRect/>
          </a:stretch>
        </p:blipFill>
        <p:spPr>
          <a:xfrm>
            <a:off x="3124200" y="1834040"/>
            <a:ext cx="5414908" cy="3312967"/>
          </a:xfrm>
          <a:prstGeom prst="rect">
            <a:avLst/>
          </a:prstGeom>
        </p:spPr>
      </p:pic>
      <p:sp>
        <p:nvSpPr>
          <p:cNvPr id="18" name="TextBox 17">
            <a:extLst>
              <a:ext uri="{FF2B5EF4-FFF2-40B4-BE49-F238E27FC236}">
                <a16:creationId xmlns:a16="http://schemas.microsoft.com/office/drawing/2014/main" id="{96F1C7DB-EBB1-4E95-AC54-D666D9C2599B}"/>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3124858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6BA1-C22E-48AC-B034-35DB991F0A25}"/>
              </a:ext>
            </a:extLst>
          </p:cNvPr>
          <p:cNvSpPr>
            <a:spLocks noGrp="1"/>
          </p:cNvSpPr>
          <p:nvPr>
            <p:ph type="title"/>
          </p:nvPr>
        </p:nvSpPr>
        <p:spPr/>
        <p:txBody>
          <a:bodyPr>
            <a:normAutofit/>
          </a:bodyPr>
          <a:lstStyle/>
          <a:p>
            <a:r>
              <a:rPr lang="en-US" sz="2800" dirty="0"/>
              <a:t>Form 5C continued - Damaged Property Information</a:t>
            </a:r>
          </a:p>
        </p:txBody>
      </p:sp>
      <p:sp>
        <p:nvSpPr>
          <p:cNvPr id="4" name="Slide Number Placeholder 3">
            <a:extLst>
              <a:ext uri="{FF2B5EF4-FFF2-40B4-BE49-F238E27FC236}">
                <a16:creationId xmlns:a16="http://schemas.microsoft.com/office/drawing/2014/main" id="{71CB3C09-AEBE-4B3F-A5B1-C941BC00910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48</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6C48F23A-E9E5-4967-BB5F-0F2446025327}"/>
              </a:ext>
            </a:extLst>
          </p:cNvPr>
          <p:cNvPicPr>
            <a:picLocks noGrp="1" noChangeAspect="1"/>
          </p:cNvPicPr>
          <p:nvPr>
            <p:ph idx="1"/>
          </p:nvPr>
        </p:nvPicPr>
        <p:blipFill>
          <a:blip r:embed="rId2"/>
          <a:stretch>
            <a:fillRect/>
          </a:stretch>
        </p:blipFill>
        <p:spPr>
          <a:xfrm>
            <a:off x="2667000" y="1412840"/>
            <a:ext cx="6167028" cy="4454560"/>
          </a:xfrm>
          <a:prstGeom prst="rect">
            <a:avLst/>
          </a:prstGeom>
        </p:spPr>
      </p:pic>
      <p:sp>
        <p:nvSpPr>
          <p:cNvPr id="9" name="TextBox 8">
            <a:extLst>
              <a:ext uri="{FF2B5EF4-FFF2-40B4-BE49-F238E27FC236}">
                <a16:creationId xmlns:a16="http://schemas.microsoft.com/office/drawing/2014/main" id="{77BD6FBE-BF3B-4226-8F01-E2D2E686376C}"/>
              </a:ext>
            </a:extLst>
          </p:cNvPr>
          <p:cNvSpPr txBox="1"/>
          <p:nvPr/>
        </p:nvSpPr>
        <p:spPr>
          <a:xfrm>
            <a:off x="407451" y="2528754"/>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2570713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F46F-2179-4F3E-8FBE-EF4275100504}"/>
              </a:ext>
            </a:extLst>
          </p:cNvPr>
          <p:cNvSpPr>
            <a:spLocks noGrp="1"/>
          </p:cNvSpPr>
          <p:nvPr>
            <p:ph type="title"/>
          </p:nvPr>
        </p:nvSpPr>
        <p:spPr/>
        <p:txBody>
          <a:bodyPr>
            <a:normAutofit/>
          </a:bodyPr>
          <a:lstStyle/>
          <a:p>
            <a:r>
              <a:rPr lang="en-US" sz="2800" dirty="0"/>
              <a:t>Form 5C continued -Debts and Assets Information</a:t>
            </a:r>
          </a:p>
        </p:txBody>
      </p:sp>
      <p:pic>
        <p:nvPicPr>
          <p:cNvPr id="5" name="Content Placeholder 4">
            <a:extLst>
              <a:ext uri="{FF2B5EF4-FFF2-40B4-BE49-F238E27FC236}">
                <a16:creationId xmlns:a16="http://schemas.microsoft.com/office/drawing/2014/main" id="{28787907-F427-4A89-8C92-9708E96D0F73}"/>
              </a:ext>
            </a:extLst>
          </p:cNvPr>
          <p:cNvPicPr>
            <a:picLocks noGrp="1" noChangeAspect="1"/>
          </p:cNvPicPr>
          <p:nvPr>
            <p:ph idx="1"/>
          </p:nvPr>
        </p:nvPicPr>
        <p:blipFill>
          <a:blip r:embed="rId2"/>
          <a:stretch>
            <a:fillRect/>
          </a:stretch>
        </p:blipFill>
        <p:spPr>
          <a:xfrm>
            <a:off x="2531391" y="1219199"/>
            <a:ext cx="5850609" cy="3432863"/>
          </a:xfrm>
          <a:prstGeom prst="rect">
            <a:avLst/>
          </a:prstGeom>
        </p:spPr>
      </p:pic>
      <p:sp>
        <p:nvSpPr>
          <p:cNvPr id="4" name="Slide Number Placeholder 3">
            <a:extLst>
              <a:ext uri="{FF2B5EF4-FFF2-40B4-BE49-F238E27FC236}">
                <a16:creationId xmlns:a16="http://schemas.microsoft.com/office/drawing/2014/main" id="{D63F4C14-BA94-489D-8E2F-AADA70AE99A0}"/>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49</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B299E2ED-F744-4C95-9CBA-6E549F756EA9}"/>
              </a:ext>
            </a:extLst>
          </p:cNvPr>
          <p:cNvPicPr>
            <a:picLocks noChangeAspect="1"/>
          </p:cNvPicPr>
          <p:nvPr/>
        </p:nvPicPr>
        <p:blipFill>
          <a:blip r:embed="rId3"/>
          <a:stretch>
            <a:fillRect/>
          </a:stretch>
        </p:blipFill>
        <p:spPr>
          <a:xfrm>
            <a:off x="2531390" y="4769143"/>
            <a:ext cx="5850610" cy="1044386"/>
          </a:xfrm>
          <a:prstGeom prst="rect">
            <a:avLst/>
          </a:prstGeom>
        </p:spPr>
      </p:pic>
      <p:sp>
        <p:nvSpPr>
          <p:cNvPr id="7" name="TextBox 6">
            <a:extLst>
              <a:ext uri="{FF2B5EF4-FFF2-40B4-BE49-F238E27FC236}">
                <a16:creationId xmlns:a16="http://schemas.microsoft.com/office/drawing/2014/main" id="{D35B698A-E5A8-4158-91A8-B5849322ABFC}"/>
              </a:ext>
            </a:extLst>
          </p:cNvPr>
          <p:cNvSpPr txBox="1"/>
          <p:nvPr/>
        </p:nvSpPr>
        <p:spPr>
          <a:xfrm>
            <a:off x="215989" y="2505670"/>
            <a:ext cx="2193597"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blocks and then hit next.  Fields marked with a red asterisk is a required field. </a:t>
            </a:r>
          </a:p>
        </p:txBody>
      </p:sp>
    </p:spTree>
    <p:extLst>
      <p:ext uri="{BB962C8B-B14F-4D97-AF65-F5344CB8AC3E}">
        <p14:creationId xmlns:p14="http://schemas.microsoft.com/office/powerpoint/2010/main" val="7701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5</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4708981"/>
          </a:xfrm>
          <a:prstGeom prst="rect">
            <a:avLst/>
          </a:prstGeom>
        </p:spPr>
        <p:txBody>
          <a:bodyPr wrap="square">
            <a:spAutoFit/>
          </a:bodyPr>
          <a:lstStyle/>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to $2 million.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a:t>
            </a:r>
            <a:b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b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4F39-1B53-4619-8A65-E56EE2E3003D}"/>
              </a:ext>
            </a:extLst>
          </p:cNvPr>
          <p:cNvSpPr>
            <a:spLocks noGrp="1"/>
          </p:cNvSpPr>
          <p:nvPr>
            <p:ph type="title"/>
          </p:nvPr>
        </p:nvSpPr>
        <p:spPr/>
        <p:txBody>
          <a:bodyPr>
            <a:normAutofit/>
          </a:bodyPr>
          <a:lstStyle/>
          <a:p>
            <a:r>
              <a:rPr lang="en-US" sz="3200" dirty="0"/>
              <a:t>Form 5C continued - Disclosure Statements</a:t>
            </a:r>
          </a:p>
        </p:txBody>
      </p:sp>
      <p:sp>
        <p:nvSpPr>
          <p:cNvPr id="4" name="Slide Number Placeholder 3">
            <a:extLst>
              <a:ext uri="{FF2B5EF4-FFF2-40B4-BE49-F238E27FC236}">
                <a16:creationId xmlns:a16="http://schemas.microsoft.com/office/drawing/2014/main" id="{4E34B127-F92B-49CD-9725-F51B2514B9E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50</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F15B70F8-E627-44BE-A646-591E8DC6F6A2}"/>
              </a:ext>
            </a:extLst>
          </p:cNvPr>
          <p:cNvPicPr>
            <a:picLocks noGrp="1" noChangeAspect="1"/>
          </p:cNvPicPr>
          <p:nvPr>
            <p:ph idx="1"/>
          </p:nvPr>
        </p:nvPicPr>
        <p:blipFill>
          <a:blip r:embed="rId2"/>
          <a:stretch>
            <a:fillRect/>
          </a:stretch>
        </p:blipFill>
        <p:spPr>
          <a:xfrm>
            <a:off x="2743200" y="1143000"/>
            <a:ext cx="5993277" cy="4495800"/>
          </a:xfrm>
          <a:prstGeom prst="rect">
            <a:avLst/>
          </a:prstGeom>
        </p:spPr>
      </p:pic>
      <p:sp>
        <p:nvSpPr>
          <p:cNvPr id="9" name="TextBox 8">
            <a:extLst>
              <a:ext uri="{FF2B5EF4-FFF2-40B4-BE49-F238E27FC236}">
                <a16:creationId xmlns:a16="http://schemas.microsoft.com/office/drawing/2014/main" id="{AC987646-568B-4516-B575-8C7EC9CBCF22}"/>
              </a:ext>
            </a:extLst>
          </p:cNvPr>
          <p:cNvSpPr txBox="1"/>
          <p:nvPr/>
        </p:nvSpPr>
        <p:spPr>
          <a:xfrm>
            <a:off x="407451" y="2528754"/>
            <a:ext cx="2193597"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in the information as required and then hit next.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Fields marked with a red asterisk is a required field. </a:t>
            </a:r>
          </a:p>
        </p:txBody>
      </p:sp>
    </p:spTree>
    <p:extLst>
      <p:ext uri="{BB962C8B-B14F-4D97-AF65-F5344CB8AC3E}">
        <p14:creationId xmlns:p14="http://schemas.microsoft.com/office/powerpoint/2010/main" val="3215949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EF1-A347-43F3-B6E4-095FE86E58C4}"/>
              </a:ext>
            </a:extLst>
          </p:cNvPr>
          <p:cNvSpPr>
            <a:spLocks noGrp="1"/>
          </p:cNvSpPr>
          <p:nvPr>
            <p:ph type="title"/>
          </p:nvPr>
        </p:nvSpPr>
        <p:spPr>
          <a:xfrm>
            <a:off x="337926" y="381000"/>
            <a:ext cx="8468147" cy="870029"/>
          </a:xfrm>
        </p:spPr>
        <p:txBody>
          <a:bodyPr/>
          <a:lstStyle/>
          <a:p>
            <a:r>
              <a:rPr lang="en-US" dirty="0"/>
              <a:t>Form 5C continued - Consent and Additional Comments</a:t>
            </a:r>
          </a:p>
        </p:txBody>
      </p:sp>
      <p:pic>
        <p:nvPicPr>
          <p:cNvPr id="5" name="Content Placeholder 4">
            <a:extLst>
              <a:ext uri="{FF2B5EF4-FFF2-40B4-BE49-F238E27FC236}">
                <a16:creationId xmlns:a16="http://schemas.microsoft.com/office/drawing/2014/main" id="{DD2B01C6-44CF-4BBC-8B7F-43659888A610}"/>
              </a:ext>
            </a:extLst>
          </p:cNvPr>
          <p:cNvPicPr>
            <a:picLocks noGrp="1" noChangeAspect="1"/>
          </p:cNvPicPr>
          <p:nvPr>
            <p:ph idx="1"/>
          </p:nvPr>
        </p:nvPicPr>
        <p:blipFill>
          <a:blip r:embed="rId2"/>
          <a:stretch>
            <a:fillRect/>
          </a:stretch>
        </p:blipFill>
        <p:spPr>
          <a:xfrm>
            <a:off x="328690" y="2623000"/>
            <a:ext cx="4479099" cy="2711000"/>
          </a:xfrm>
          <a:prstGeom prst="rect">
            <a:avLst/>
          </a:prstGeom>
        </p:spPr>
      </p:pic>
      <p:sp>
        <p:nvSpPr>
          <p:cNvPr id="4" name="Slide Number Placeholder 3">
            <a:extLst>
              <a:ext uri="{FF2B5EF4-FFF2-40B4-BE49-F238E27FC236}">
                <a16:creationId xmlns:a16="http://schemas.microsoft.com/office/drawing/2014/main" id="{EE2E4278-9677-4AA6-A7AD-ECFBDD58915E}"/>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51</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BE30247-1D8B-4864-85A9-247E833DE164}"/>
              </a:ext>
            </a:extLst>
          </p:cNvPr>
          <p:cNvSpPr txBox="1"/>
          <p:nvPr/>
        </p:nvSpPr>
        <p:spPr>
          <a:xfrm>
            <a:off x="1295400" y="1396871"/>
            <a:ext cx="170652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Read the information, check “All the information…” then click “Next”. </a:t>
            </a:r>
          </a:p>
        </p:txBody>
      </p:sp>
      <p:pic>
        <p:nvPicPr>
          <p:cNvPr id="7" name="Content Placeholder 4">
            <a:extLst>
              <a:ext uri="{FF2B5EF4-FFF2-40B4-BE49-F238E27FC236}">
                <a16:creationId xmlns:a16="http://schemas.microsoft.com/office/drawing/2014/main" id="{61CE4B31-460F-425A-BB71-40BF9B3E7FB3}"/>
              </a:ext>
            </a:extLst>
          </p:cNvPr>
          <p:cNvPicPr>
            <a:picLocks noChangeAspect="1"/>
          </p:cNvPicPr>
          <p:nvPr/>
        </p:nvPicPr>
        <p:blipFill>
          <a:blip r:embed="rId3"/>
          <a:stretch>
            <a:fillRect/>
          </a:stretch>
        </p:blipFill>
        <p:spPr>
          <a:xfrm>
            <a:off x="4923096" y="2623000"/>
            <a:ext cx="3531338" cy="2863400"/>
          </a:xfrm>
          <a:prstGeom prst="rect">
            <a:avLst/>
          </a:prstGeom>
        </p:spPr>
      </p:pic>
      <p:sp>
        <p:nvSpPr>
          <p:cNvPr id="8" name="TextBox 7">
            <a:extLst>
              <a:ext uri="{FF2B5EF4-FFF2-40B4-BE49-F238E27FC236}">
                <a16:creationId xmlns:a16="http://schemas.microsoft.com/office/drawing/2014/main" id="{FA74C51C-F9D2-47C4-B851-62E1011F6DD2}"/>
              </a:ext>
            </a:extLst>
          </p:cNvPr>
          <p:cNvSpPr txBox="1"/>
          <p:nvPr/>
        </p:nvSpPr>
        <p:spPr>
          <a:xfrm>
            <a:off x="5181600" y="1562669"/>
            <a:ext cx="3014330"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Additional Comments are used for clarifying  or additional information.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Click “Next” to continue the process. </a:t>
            </a:r>
          </a:p>
        </p:txBody>
      </p:sp>
    </p:spTree>
    <p:extLst>
      <p:ext uri="{BB962C8B-B14F-4D97-AF65-F5344CB8AC3E}">
        <p14:creationId xmlns:p14="http://schemas.microsoft.com/office/powerpoint/2010/main" val="3175124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CA70-6AED-44B8-8E64-582FA1376ABC}"/>
              </a:ext>
            </a:extLst>
          </p:cNvPr>
          <p:cNvSpPr>
            <a:spLocks noGrp="1"/>
          </p:cNvSpPr>
          <p:nvPr>
            <p:ph type="title"/>
          </p:nvPr>
        </p:nvSpPr>
        <p:spPr/>
        <p:txBody>
          <a:bodyPr>
            <a:normAutofit/>
          </a:bodyPr>
          <a:lstStyle/>
          <a:p>
            <a:r>
              <a:rPr lang="en-US" sz="3200" dirty="0"/>
              <a:t>Form 5C continued - Affiliated Businesses</a:t>
            </a:r>
          </a:p>
        </p:txBody>
      </p:sp>
      <p:pic>
        <p:nvPicPr>
          <p:cNvPr id="5" name="Content Placeholder 4">
            <a:extLst>
              <a:ext uri="{FF2B5EF4-FFF2-40B4-BE49-F238E27FC236}">
                <a16:creationId xmlns:a16="http://schemas.microsoft.com/office/drawing/2014/main" id="{6FAD0CD7-D3B7-4405-B327-4473C7C5CCA6}"/>
              </a:ext>
            </a:extLst>
          </p:cNvPr>
          <p:cNvPicPr>
            <a:picLocks noGrp="1" noChangeAspect="1"/>
          </p:cNvPicPr>
          <p:nvPr>
            <p:ph idx="1"/>
          </p:nvPr>
        </p:nvPicPr>
        <p:blipFill>
          <a:blip r:embed="rId2"/>
          <a:stretch>
            <a:fillRect/>
          </a:stretch>
        </p:blipFill>
        <p:spPr>
          <a:xfrm>
            <a:off x="3115096" y="2194292"/>
            <a:ext cx="5400254" cy="3155156"/>
          </a:xfrm>
          <a:prstGeom prst="rect">
            <a:avLst/>
          </a:prstGeom>
        </p:spPr>
      </p:pic>
      <p:sp>
        <p:nvSpPr>
          <p:cNvPr id="4" name="Slide Number Placeholder 3">
            <a:extLst>
              <a:ext uri="{FF2B5EF4-FFF2-40B4-BE49-F238E27FC236}">
                <a16:creationId xmlns:a16="http://schemas.microsoft.com/office/drawing/2014/main" id="{9571A83A-E2EC-42C3-9333-3C173E6AD39D}"/>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52</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C8FB3008-149A-4964-A93B-6A384E66A44B}"/>
              </a:ext>
            </a:extLst>
          </p:cNvPr>
          <p:cNvSpPr txBox="1"/>
          <p:nvPr/>
        </p:nvSpPr>
        <p:spPr>
          <a:xfrm>
            <a:off x="972744" y="2639210"/>
            <a:ext cx="1706526" cy="1338828"/>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Fill out the Affiliated Business information then click “Save”.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To continue the process click “Next”.</a:t>
            </a:r>
          </a:p>
        </p:txBody>
      </p:sp>
    </p:spTree>
    <p:extLst>
      <p:ext uri="{BB962C8B-B14F-4D97-AF65-F5344CB8AC3E}">
        <p14:creationId xmlns:p14="http://schemas.microsoft.com/office/powerpoint/2010/main" val="388075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8163-E0A7-454B-983F-AEE49FAFC183}"/>
              </a:ext>
            </a:extLst>
          </p:cNvPr>
          <p:cNvSpPr>
            <a:spLocks noGrp="1"/>
          </p:cNvSpPr>
          <p:nvPr>
            <p:ph type="title"/>
          </p:nvPr>
        </p:nvSpPr>
        <p:spPr/>
        <p:txBody>
          <a:bodyPr>
            <a:normAutofit/>
          </a:bodyPr>
          <a:lstStyle/>
          <a:p>
            <a:r>
              <a:rPr lang="en-US" sz="3200" dirty="0"/>
              <a:t>Completing IRS Form 4506-T</a:t>
            </a:r>
          </a:p>
        </p:txBody>
      </p:sp>
      <p:sp>
        <p:nvSpPr>
          <p:cNvPr id="4" name="Slide Number Placeholder 3">
            <a:extLst>
              <a:ext uri="{FF2B5EF4-FFF2-40B4-BE49-F238E27FC236}">
                <a16:creationId xmlns:a16="http://schemas.microsoft.com/office/drawing/2014/main" id="{B2574733-EB2C-43C4-90B2-BAFED5C1989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53</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EAA5A26C-AD7F-4F10-97C8-688B85733A1B}"/>
              </a:ext>
            </a:extLst>
          </p:cNvPr>
          <p:cNvPicPr>
            <a:picLocks noGrp="1" noChangeAspect="1"/>
          </p:cNvPicPr>
          <p:nvPr>
            <p:ph idx="1"/>
          </p:nvPr>
        </p:nvPicPr>
        <p:blipFill>
          <a:blip r:embed="rId2"/>
          <a:stretch>
            <a:fillRect/>
          </a:stretch>
        </p:blipFill>
        <p:spPr>
          <a:xfrm>
            <a:off x="2740281" y="1066800"/>
            <a:ext cx="6272919" cy="4800600"/>
          </a:xfrm>
          <a:prstGeom prst="rect">
            <a:avLst/>
          </a:prstGeom>
        </p:spPr>
      </p:pic>
      <p:sp>
        <p:nvSpPr>
          <p:cNvPr id="9" name="TextBox 8">
            <a:extLst>
              <a:ext uri="{FF2B5EF4-FFF2-40B4-BE49-F238E27FC236}">
                <a16:creationId xmlns:a16="http://schemas.microsoft.com/office/drawing/2014/main" id="{15DF007F-FB32-4CBF-B962-88C8F229A90E}"/>
              </a:ext>
            </a:extLst>
          </p:cNvPr>
          <p:cNvSpPr txBox="1"/>
          <p:nvPr/>
        </p:nvSpPr>
        <p:spPr>
          <a:xfrm>
            <a:off x="685800" y="2362200"/>
            <a:ext cx="1706526" cy="1546577"/>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finished the SBA Form 5C, the tax transcript information will need to be completed.  </a:t>
            </a:r>
          </a:p>
          <a:p>
            <a:pPr defTabSz="685800" fontAlgn="auto">
              <a:spcBef>
                <a:spcPts val="0"/>
              </a:spcBef>
              <a:spcAft>
                <a:spcPts val="0"/>
              </a:spcAft>
              <a:defRPr/>
            </a:pPr>
            <a:endParaRPr lang="en-US" sz="1350" dirty="0">
              <a:solidFill>
                <a:srgbClr val="FFFFFF"/>
              </a:solidFill>
              <a:latin typeface="Calibri"/>
              <a:ea typeface="+mn-ea"/>
            </a:endParaRPr>
          </a:p>
        </p:txBody>
      </p:sp>
    </p:spTree>
    <p:extLst>
      <p:ext uri="{BB962C8B-B14F-4D97-AF65-F5344CB8AC3E}">
        <p14:creationId xmlns:p14="http://schemas.microsoft.com/office/powerpoint/2010/main" val="2119058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04FFA-D370-4434-BAAD-71840A5242E0}"/>
              </a:ext>
            </a:extLst>
          </p:cNvPr>
          <p:cNvSpPr>
            <a:spLocks noGrp="1"/>
          </p:cNvSpPr>
          <p:nvPr>
            <p:ph type="title"/>
          </p:nvPr>
        </p:nvSpPr>
        <p:spPr/>
        <p:txBody>
          <a:bodyPr>
            <a:normAutofit/>
          </a:bodyPr>
          <a:lstStyle/>
          <a:p>
            <a:r>
              <a:rPr lang="en-US" sz="3200" dirty="0"/>
              <a:t>Request for Transcript of Tax Return</a:t>
            </a:r>
          </a:p>
        </p:txBody>
      </p:sp>
      <p:pic>
        <p:nvPicPr>
          <p:cNvPr id="5" name="Content Placeholder 4">
            <a:extLst>
              <a:ext uri="{FF2B5EF4-FFF2-40B4-BE49-F238E27FC236}">
                <a16:creationId xmlns:a16="http://schemas.microsoft.com/office/drawing/2014/main" id="{F9A641AE-4F55-40FD-B025-C7EE9DFCA339}"/>
              </a:ext>
            </a:extLst>
          </p:cNvPr>
          <p:cNvPicPr>
            <a:picLocks noGrp="1" noChangeAspect="1"/>
          </p:cNvPicPr>
          <p:nvPr>
            <p:ph idx="1"/>
          </p:nvPr>
        </p:nvPicPr>
        <p:blipFill>
          <a:blip r:embed="rId2"/>
          <a:stretch>
            <a:fillRect/>
          </a:stretch>
        </p:blipFill>
        <p:spPr>
          <a:xfrm>
            <a:off x="2514600" y="1382626"/>
            <a:ext cx="6269994" cy="4408574"/>
          </a:xfrm>
          <a:prstGeom prst="rect">
            <a:avLst/>
          </a:prstGeom>
        </p:spPr>
      </p:pic>
      <p:sp>
        <p:nvSpPr>
          <p:cNvPr id="4" name="Slide Number Placeholder 3">
            <a:extLst>
              <a:ext uri="{FF2B5EF4-FFF2-40B4-BE49-F238E27FC236}">
                <a16:creationId xmlns:a16="http://schemas.microsoft.com/office/drawing/2014/main" id="{65CA6BC6-FB6C-40F7-9208-6EFD6DC9A78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54</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B21FBB8A-FCC1-441B-A39A-E1B86CCBC500}"/>
              </a:ext>
            </a:extLst>
          </p:cNvPr>
          <p:cNvSpPr txBox="1"/>
          <p:nvPr/>
        </p:nvSpPr>
        <p:spPr>
          <a:xfrm>
            <a:off x="359406" y="1600200"/>
            <a:ext cx="1706526" cy="320857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Form 4506T can be submitted electronically, via upload or offline.  If the </a:t>
            </a:r>
            <a:r>
              <a:rPr lang="en-US" sz="1350" dirty="0" err="1">
                <a:solidFill>
                  <a:srgbClr val="FFFFFF"/>
                </a:solidFill>
                <a:latin typeface="Calibri"/>
                <a:ea typeface="+mn-ea"/>
              </a:rPr>
              <a:t>eSign</a:t>
            </a:r>
            <a:r>
              <a:rPr lang="en-US" sz="1350" dirty="0">
                <a:solidFill>
                  <a:srgbClr val="FFFFFF"/>
                </a:solidFill>
                <a:latin typeface="Calibri"/>
                <a:ea typeface="+mn-ea"/>
              </a:rPr>
              <a:t> option populates click through the options until the document is successfully completed.  If you upload the document you would save it on your desktop, select browse and then upload.  </a:t>
            </a:r>
          </a:p>
        </p:txBody>
      </p:sp>
    </p:spTree>
    <p:extLst>
      <p:ext uri="{BB962C8B-B14F-4D97-AF65-F5344CB8AC3E}">
        <p14:creationId xmlns:p14="http://schemas.microsoft.com/office/powerpoint/2010/main" val="2968973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508C-9C06-437D-AD60-AB7001221A98}"/>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8E2454FC-98B1-413B-AD87-3C8563092918}"/>
              </a:ext>
            </a:extLst>
          </p:cNvPr>
          <p:cNvPicPr>
            <a:picLocks noGrp="1" noChangeAspect="1"/>
          </p:cNvPicPr>
          <p:nvPr>
            <p:ph idx="1"/>
          </p:nvPr>
        </p:nvPicPr>
        <p:blipFill>
          <a:blip r:embed="rId2"/>
          <a:stretch>
            <a:fillRect/>
          </a:stretch>
        </p:blipFill>
        <p:spPr>
          <a:xfrm>
            <a:off x="457200" y="3597391"/>
            <a:ext cx="2871700" cy="1457817"/>
          </a:xfrm>
          <a:prstGeom prst="rect">
            <a:avLst/>
          </a:prstGeom>
        </p:spPr>
      </p:pic>
      <p:sp>
        <p:nvSpPr>
          <p:cNvPr id="4" name="Slide Number Placeholder 3">
            <a:extLst>
              <a:ext uri="{FF2B5EF4-FFF2-40B4-BE49-F238E27FC236}">
                <a16:creationId xmlns:a16="http://schemas.microsoft.com/office/drawing/2014/main" id="{E784FCBC-7D52-420F-9BDE-B1F9C9E9D5DF}"/>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55</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F9E4E513-CB3A-4F53-B365-A2413F31A71E}"/>
              </a:ext>
            </a:extLst>
          </p:cNvPr>
          <p:cNvPicPr>
            <a:picLocks noChangeAspect="1"/>
          </p:cNvPicPr>
          <p:nvPr/>
        </p:nvPicPr>
        <p:blipFill>
          <a:blip r:embed="rId3"/>
          <a:stretch>
            <a:fillRect/>
          </a:stretch>
        </p:blipFill>
        <p:spPr>
          <a:xfrm>
            <a:off x="3276600" y="1841231"/>
            <a:ext cx="5646389" cy="3512321"/>
          </a:xfrm>
          <a:prstGeom prst="rect">
            <a:avLst/>
          </a:prstGeom>
        </p:spPr>
      </p:pic>
      <p:sp>
        <p:nvSpPr>
          <p:cNvPr id="7" name="TextBox 6">
            <a:extLst>
              <a:ext uri="{FF2B5EF4-FFF2-40B4-BE49-F238E27FC236}">
                <a16:creationId xmlns:a16="http://schemas.microsoft.com/office/drawing/2014/main" id="{F4126141-F1E4-4A0D-9D1D-4A03F8D49ADB}"/>
              </a:ext>
            </a:extLst>
          </p:cNvPr>
          <p:cNvSpPr txBox="1"/>
          <p:nvPr/>
        </p:nvSpPr>
        <p:spPr>
          <a:xfrm>
            <a:off x="457200" y="2008792"/>
            <a:ext cx="2709356" cy="1131079"/>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If you chose to deliver a copy this alert will appear. And you will no longer be able to upload information.  The document will have to be submitted offline.</a:t>
            </a:r>
          </a:p>
        </p:txBody>
      </p:sp>
    </p:spTree>
    <p:extLst>
      <p:ext uri="{BB962C8B-B14F-4D97-AF65-F5344CB8AC3E}">
        <p14:creationId xmlns:p14="http://schemas.microsoft.com/office/powerpoint/2010/main" val="438706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A994-9A49-4BDF-AAE2-2CD85143CFD2}"/>
              </a:ext>
            </a:extLst>
          </p:cNvPr>
          <p:cNvSpPr>
            <a:spLocks noGrp="1"/>
          </p:cNvSpPr>
          <p:nvPr>
            <p:ph type="title"/>
          </p:nvPr>
        </p:nvSpPr>
        <p:spPr/>
        <p:txBody>
          <a:bodyPr>
            <a:normAutofit/>
          </a:bodyPr>
          <a:lstStyle/>
          <a:p>
            <a:r>
              <a:rPr lang="en-US" sz="2800" dirty="0"/>
              <a:t>Request for Transcript of Tax Return - Download / Upload</a:t>
            </a:r>
          </a:p>
        </p:txBody>
      </p:sp>
      <p:pic>
        <p:nvPicPr>
          <p:cNvPr id="5" name="Content Placeholder 4">
            <a:extLst>
              <a:ext uri="{FF2B5EF4-FFF2-40B4-BE49-F238E27FC236}">
                <a16:creationId xmlns:a16="http://schemas.microsoft.com/office/drawing/2014/main" id="{F2B84191-680B-4589-AB2B-DCDDA80EFE70}"/>
              </a:ext>
            </a:extLst>
          </p:cNvPr>
          <p:cNvPicPr>
            <a:picLocks noGrp="1" noChangeAspect="1"/>
          </p:cNvPicPr>
          <p:nvPr>
            <p:ph idx="1"/>
          </p:nvPr>
        </p:nvPicPr>
        <p:blipFill>
          <a:blip r:embed="rId2"/>
          <a:stretch>
            <a:fillRect/>
          </a:stretch>
        </p:blipFill>
        <p:spPr>
          <a:xfrm>
            <a:off x="457200" y="2716052"/>
            <a:ext cx="3953102" cy="3151348"/>
          </a:xfrm>
          <a:prstGeom prst="rect">
            <a:avLst/>
          </a:prstGeom>
        </p:spPr>
      </p:pic>
      <p:sp>
        <p:nvSpPr>
          <p:cNvPr id="4" name="Slide Number Placeholder 3">
            <a:extLst>
              <a:ext uri="{FF2B5EF4-FFF2-40B4-BE49-F238E27FC236}">
                <a16:creationId xmlns:a16="http://schemas.microsoft.com/office/drawing/2014/main" id="{65CDF0C6-F6C5-4EA3-8C91-CCD46A4508A8}"/>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56</a:t>
            </a:fld>
            <a:endParaRPr lang="en-US" dirty="0">
              <a:solidFill>
                <a:srgbClr val="1B1E29">
                  <a:tint val="75000"/>
                </a:srgbClr>
              </a:solidFill>
            </a:endParaRPr>
          </a:p>
        </p:txBody>
      </p:sp>
      <p:pic>
        <p:nvPicPr>
          <p:cNvPr id="6" name="Content Placeholder 4">
            <a:extLst>
              <a:ext uri="{FF2B5EF4-FFF2-40B4-BE49-F238E27FC236}">
                <a16:creationId xmlns:a16="http://schemas.microsoft.com/office/drawing/2014/main" id="{F8D23AED-8A46-4D15-B974-925F7796BDCD}"/>
              </a:ext>
            </a:extLst>
          </p:cNvPr>
          <p:cNvPicPr>
            <a:picLocks noChangeAspect="1"/>
          </p:cNvPicPr>
          <p:nvPr/>
        </p:nvPicPr>
        <p:blipFill>
          <a:blip r:embed="rId3"/>
          <a:stretch>
            <a:fillRect/>
          </a:stretch>
        </p:blipFill>
        <p:spPr>
          <a:xfrm>
            <a:off x="4634304" y="2716052"/>
            <a:ext cx="3834416" cy="3151348"/>
          </a:xfrm>
          <a:prstGeom prst="rect">
            <a:avLst/>
          </a:prstGeom>
        </p:spPr>
      </p:pic>
      <p:sp>
        <p:nvSpPr>
          <p:cNvPr id="8" name="TextBox 7">
            <a:extLst>
              <a:ext uri="{FF2B5EF4-FFF2-40B4-BE49-F238E27FC236}">
                <a16:creationId xmlns:a16="http://schemas.microsoft.com/office/drawing/2014/main" id="{30DDC18B-C1AF-4309-9D6A-0CC84656D912}"/>
              </a:ext>
            </a:extLst>
          </p:cNvPr>
          <p:cNvSpPr txBox="1"/>
          <p:nvPr/>
        </p:nvSpPr>
        <p:spPr>
          <a:xfrm>
            <a:off x="1235900" y="1889615"/>
            <a:ext cx="2217023"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you have downloaded your tax returns you can upload. </a:t>
            </a:r>
          </a:p>
        </p:txBody>
      </p:sp>
      <p:sp>
        <p:nvSpPr>
          <p:cNvPr id="9" name="TextBox 8">
            <a:extLst>
              <a:ext uri="{FF2B5EF4-FFF2-40B4-BE49-F238E27FC236}">
                <a16:creationId xmlns:a16="http://schemas.microsoft.com/office/drawing/2014/main" id="{B761CA50-9277-4026-B21E-A062436D7C2F}"/>
              </a:ext>
            </a:extLst>
          </p:cNvPr>
          <p:cNvSpPr txBox="1"/>
          <p:nvPr/>
        </p:nvSpPr>
        <p:spPr>
          <a:xfrm>
            <a:off x="5486400" y="1661048"/>
            <a:ext cx="227284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Successfully Uploaded will appear when finished. </a:t>
            </a:r>
          </a:p>
          <a:p>
            <a:pPr defTabSz="685800" fontAlgn="auto">
              <a:spcBef>
                <a:spcPts val="0"/>
              </a:spcBef>
              <a:spcAft>
                <a:spcPts val="0"/>
              </a:spcAft>
              <a:defRPr/>
            </a:pPr>
            <a:r>
              <a:rPr lang="en-US" sz="1350" dirty="0">
                <a:solidFill>
                  <a:srgbClr val="FFFFFF"/>
                </a:solidFill>
                <a:latin typeface="Calibri"/>
                <a:ea typeface="+mn-ea"/>
              </a:rPr>
              <a:t>Then click “Next” to continue the process. </a:t>
            </a:r>
          </a:p>
        </p:txBody>
      </p:sp>
    </p:spTree>
    <p:extLst>
      <p:ext uri="{BB962C8B-B14F-4D97-AF65-F5344CB8AC3E}">
        <p14:creationId xmlns:p14="http://schemas.microsoft.com/office/powerpoint/2010/main" val="2052017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37D6-638D-4174-B5A3-078270CA5932}"/>
              </a:ext>
            </a:extLst>
          </p:cNvPr>
          <p:cNvSpPr>
            <a:spLocks noGrp="1"/>
          </p:cNvSpPr>
          <p:nvPr>
            <p:ph type="title"/>
          </p:nvPr>
        </p:nvSpPr>
        <p:spPr/>
        <p:txBody>
          <a:bodyPr>
            <a:normAutofit/>
          </a:bodyPr>
          <a:lstStyle/>
          <a:p>
            <a:r>
              <a:rPr lang="en-US" sz="3200" dirty="0"/>
              <a:t>Filing Requirements</a:t>
            </a:r>
          </a:p>
        </p:txBody>
      </p:sp>
      <p:sp>
        <p:nvSpPr>
          <p:cNvPr id="4" name="Slide Number Placeholder 3">
            <a:extLst>
              <a:ext uri="{FF2B5EF4-FFF2-40B4-BE49-F238E27FC236}">
                <a16:creationId xmlns:a16="http://schemas.microsoft.com/office/drawing/2014/main" id="{B390659A-D9EC-4DA4-8DC9-E89840D1377C}"/>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57</a:t>
            </a:fld>
            <a:endParaRPr lang="en-US" dirty="0">
              <a:solidFill>
                <a:srgbClr val="1B1E29">
                  <a:tint val="75000"/>
                </a:srgbClr>
              </a:solidFill>
            </a:endParaRPr>
          </a:p>
        </p:txBody>
      </p:sp>
      <p:pic>
        <p:nvPicPr>
          <p:cNvPr id="8" name="Content Placeholder 7">
            <a:extLst>
              <a:ext uri="{FF2B5EF4-FFF2-40B4-BE49-F238E27FC236}">
                <a16:creationId xmlns:a16="http://schemas.microsoft.com/office/drawing/2014/main" id="{8B9B13DF-3CE6-4F70-902A-B5186F2E61A0}"/>
              </a:ext>
            </a:extLst>
          </p:cNvPr>
          <p:cNvPicPr>
            <a:picLocks noGrp="1" noChangeAspect="1"/>
          </p:cNvPicPr>
          <p:nvPr>
            <p:ph idx="1"/>
          </p:nvPr>
        </p:nvPicPr>
        <p:blipFill>
          <a:blip r:embed="rId2"/>
          <a:stretch>
            <a:fillRect/>
          </a:stretch>
        </p:blipFill>
        <p:spPr>
          <a:xfrm>
            <a:off x="411068" y="2677867"/>
            <a:ext cx="3665254" cy="2427533"/>
          </a:xfrm>
          <a:prstGeom prst="rect">
            <a:avLst/>
          </a:prstGeom>
        </p:spPr>
      </p:pic>
      <p:sp>
        <p:nvSpPr>
          <p:cNvPr id="9" name="TextBox 8">
            <a:extLst>
              <a:ext uri="{FF2B5EF4-FFF2-40B4-BE49-F238E27FC236}">
                <a16:creationId xmlns:a16="http://schemas.microsoft.com/office/drawing/2014/main" id="{79E405DE-7854-4C56-953B-F84A1DA581E5}"/>
              </a:ext>
            </a:extLst>
          </p:cNvPr>
          <p:cNvSpPr txBox="1"/>
          <p:nvPr/>
        </p:nvSpPr>
        <p:spPr>
          <a:xfrm>
            <a:off x="656359" y="1517828"/>
            <a:ext cx="2390339" cy="715581"/>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Once the tax returns are complete sign the final Truthful Information Statement.</a:t>
            </a:r>
          </a:p>
        </p:txBody>
      </p:sp>
      <p:pic>
        <p:nvPicPr>
          <p:cNvPr id="10" name="Content Placeholder 4">
            <a:extLst>
              <a:ext uri="{FF2B5EF4-FFF2-40B4-BE49-F238E27FC236}">
                <a16:creationId xmlns:a16="http://schemas.microsoft.com/office/drawing/2014/main" id="{EC06AD94-3C1D-420A-AD16-033722BC918B}"/>
              </a:ext>
            </a:extLst>
          </p:cNvPr>
          <p:cNvPicPr>
            <a:picLocks noChangeAspect="1"/>
          </p:cNvPicPr>
          <p:nvPr/>
        </p:nvPicPr>
        <p:blipFill>
          <a:blip r:embed="rId3"/>
          <a:stretch>
            <a:fillRect/>
          </a:stretch>
        </p:blipFill>
        <p:spPr>
          <a:xfrm>
            <a:off x="4076322" y="2667000"/>
            <a:ext cx="4546393" cy="2667000"/>
          </a:xfrm>
          <a:prstGeom prst="rect">
            <a:avLst/>
          </a:prstGeom>
        </p:spPr>
      </p:pic>
    </p:spTree>
    <p:extLst>
      <p:ext uri="{BB962C8B-B14F-4D97-AF65-F5344CB8AC3E}">
        <p14:creationId xmlns:p14="http://schemas.microsoft.com/office/powerpoint/2010/main" val="882573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7487-7C5A-4725-A6AC-C0DC9896C9F6}"/>
              </a:ext>
            </a:extLst>
          </p:cNvPr>
          <p:cNvSpPr>
            <a:spLocks noGrp="1"/>
          </p:cNvSpPr>
          <p:nvPr>
            <p:ph type="title"/>
          </p:nvPr>
        </p:nvSpPr>
        <p:spPr/>
        <p:txBody>
          <a:bodyPr>
            <a:normAutofit/>
          </a:bodyPr>
          <a:lstStyle/>
          <a:p>
            <a:r>
              <a:rPr lang="en-US" sz="3200" dirty="0"/>
              <a:t>Submit Application</a:t>
            </a:r>
          </a:p>
        </p:txBody>
      </p:sp>
      <p:pic>
        <p:nvPicPr>
          <p:cNvPr id="5" name="Content Placeholder 4">
            <a:extLst>
              <a:ext uri="{FF2B5EF4-FFF2-40B4-BE49-F238E27FC236}">
                <a16:creationId xmlns:a16="http://schemas.microsoft.com/office/drawing/2014/main" id="{7B261197-F932-4734-A05D-529B2924766A}"/>
              </a:ext>
            </a:extLst>
          </p:cNvPr>
          <p:cNvPicPr>
            <a:picLocks noGrp="1" noChangeAspect="1"/>
          </p:cNvPicPr>
          <p:nvPr>
            <p:ph idx="1"/>
          </p:nvPr>
        </p:nvPicPr>
        <p:blipFill>
          <a:blip r:embed="rId2"/>
          <a:stretch>
            <a:fillRect/>
          </a:stretch>
        </p:blipFill>
        <p:spPr>
          <a:xfrm>
            <a:off x="2623821" y="2236546"/>
            <a:ext cx="5891529" cy="3155156"/>
          </a:xfrm>
          <a:prstGeom prst="rect">
            <a:avLst/>
          </a:prstGeom>
        </p:spPr>
      </p:pic>
      <p:sp>
        <p:nvSpPr>
          <p:cNvPr id="4" name="Slide Number Placeholder 3">
            <a:extLst>
              <a:ext uri="{FF2B5EF4-FFF2-40B4-BE49-F238E27FC236}">
                <a16:creationId xmlns:a16="http://schemas.microsoft.com/office/drawing/2014/main" id="{45F0879F-8332-438B-8659-7656D2B52F94}"/>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58</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826FFCBE-DD74-463D-B5B9-7FF18C71A348}"/>
              </a:ext>
            </a:extLst>
          </p:cNvPr>
          <p:cNvSpPr txBox="1"/>
          <p:nvPr/>
        </p:nvSpPr>
        <p:spPr>
          <a:xfrm>
            <a:off x="309673" y="2696717"/>
            <a:ext cx="1923164" cy="923330"/>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Finally you can submit your application when the “Submit” icon appears. </a:t>
            </a:r>
          </a:p>
        </p:txBody>
      </p:sp>
    </p:spTree>
    <p:extLst>
      <p:ext uri="{BB962C8B-B14F-4D97-AF65-F5344CB8AC3E}">
        <p14:creationId xmlns:p14="http://schemas.microsoft.com/office/powerpoint/2010/main" val="3189368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DE29-B808-409F-B470-850BC6C77B9E}"/>
              </a:ext>
            </a:extLst>
          </p:cNvPr>
          <p:cNvSpPr>
            <a:spLocks noGrp="1"/>
          </p:cNvSpPr>
          <p:nvPr>
            <p:ph type="title"/>
          </p:nvPr>
        </p:nvSpPr>
        <p:spPr/>
        <p:txBody>
          <a:bodyPr>
            <a:normAutofit/>
          </a:bodyPr>
          <a:lstStyle/>
          <a:p>
            <a:r>
              <a:rPr lang="en-US" sz="3200" dirty="0"/>
              <a:t>Application Submission Confirmation</a:t>
            </a:r>
          </a:p>
        </p:txBody>
      </p:sp>
      <p:pic>
        <p:nvPicPr>
          <p:cNvPr id="5" name="Content Placeholder 4">
            <a:extLst>
              <a:ext uri="{FF2B5EF4-FFF2-40B4-BE49-F238E27FC236}">
                <a16:creationId xmlns:a16="http://schemas.microsoft.com/office/drawing/2014/main" id="{01F81976-6723-42A8-9CB7-2F378A85BD4B}"/>
              </a:ext>
            </a:extLst>
          </p:cNvPr>
          <p:cNvPicPr>
            <a:picLocks noGrp="1" noChangeAspect="1"/>
          </p:cNvPicPr>
          <p:nvPr>
            <p:ph idx="1"/>
          </p:nvPr>
        </p:nvPicPr>
        <p:blipFill>
          <a:blip r:embed="rId2"/>
          <a:stretch>
            <a:fillRect/>
          </a:stretch>
        </p:blipFill>
        <p:spPr>
          <a:xfrm>
            <a:off x="1982984" y="2236546"/>
            <a:ext cx="6150913" cy="3155156"/>
          </a:xfrm>
          <a:prstGeom prst="rect">
            <a:avLst/>
          </a:prstGeom>
        </p:spPr>
      </p:pic>
      <p:sp>
        <p:nvSpPr>
          <p:cNvPr id="4" name="Slide Number Placeholder 3">
            <a:extLst>
              <a:ext uri="{FF2B5EF4-FFF2-40B4-BE49-F238E27FC236}">
                <a16:creationId xmlns:a16="http://schemas.microsoft.com/office/drawing/2014/main" id="{98CDE415-4A1F-48C2-BB8A-47BD78AC1D5B}"/>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59</a:t>
            </a:fld>
            <a:endParaRPr lang="en-US" dirty="0">
              <a:solidFill>
                <a:srgbClr val="1B1E29">
                  <a:tint val="75000"/>
                </a:srgbClr>
              </a:solidFill>
            </a:endParaRPr>
          </a:p>
        </p:txBody>
      </p:sp>
      <p:sp>
        <p:nvSpPr>
          <p:cNvPr id="6" name="TextBox 5">
            <a:extLst>
              <a:ext uri="{FF2B5EF4-FFF2-40B4-BE49-F238E27FC236}">
                <a16:creationId xmlns:a16="http://schemas.microsoft.com/office/drawing/2014/main" id="{02975B55-CF79-404F-8562-7A6325B88275}"/>
              </a:ext>
            </a:extLst>
          </p:cNvPr>
          <p:cNvSpPr txBox="1"/>
          <p:nvPr/>
        </p:nvSpPr>
        <p:spPr>
          <a:xfrm>
            <a:off x="293724" y="2125268"/>
            <a:ext cx="1269262" cy="175432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submission you will see that your application number has been submitted. </a:t>
            </a:r>
          </a:p>
        </p:txBody>
      </p:sp>
    </p:spTree>
    <p:extLst>
      <p:ext uri="{BB962C8B-B14F-4D97-AF65-F5344CB8AC3E}">
        <p14:creationId xmlns:p14="http://schemas.microsoft.com/office/powerpoint/2010/main" val="26230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457200" y="2271209"/>
            <a:ext cx="8001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6</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2177" y="844935"/>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26DD-5735-4C9F-9BAB-1FF454278C5B}"/>
              </a:ext>
            </a:extLst>
          </p:cNvPr>
          <p:cNvSpPr>
            <a:spLocks noGrp="1"/>
          </p:cNvSpPr>
          <p:nvPr>
            <p:ph type="title"/>
          </p:nvPr>
        </p:nvSpPr>
        <p:spPr/>
        <p:txBody>
          <a:bodyPr>
            <a:normAutofit/>
          </a:bodyPr>
          <a:lstStyle/>
          <a:p>
            <a:r>
              <a:rPr lang="en-US" sz="3200" dirty="0"/>
              <a:t>Message Center</a:t>
            </a:r>
          </a:p>
        </p:txBody>
      </p:sp>
      <p:pic>
        <p:nvPicPr>
          <p:cNvPr id="5" name="Content Placeholder 4">
            <a:extLst>
              <a:ext uri="{FF2B5EF4-FFF2-40B4-BE49-F238E27FC236}">
                <a16:creationId xmlns:a16="http://schemas.microsoft.com/office/drawing/2014/main" id="{E8C413F8-8C0F-432F-BB82-D6864228B0CA}"/>
              </a:ext>
            </a:extLst>
          </p:cNvPr>
          <p:cNvPicPr>
            <a:picLocks noGrp="1" noChangeAspect="1"/>
          </p:cNvPicPr>
          <p:nvPr>
            <p:ph idx="1"/>
          </p:nvPr>
        </p:nvPicPr>
        <p:blipFill>
          <a:blip r:embed="rId2"/>
          <a:stretch>
            <a:fillRect/>
          </a:stretch>
        </p:blipFill>
        <p:spPr>
          <a:xfrm>
            <a:off x="628650" y="2009187"/>
            <a:ext cx="7886700" cy="3072884"/>
          </a:xfrm>
          <a:prstGeom prst="rect">
            <a:avLst/>
          </a:prstGeom>
        </p:spPr>
      </p:pic>
      <p:sp>
        <p:nvSpPr>
          <p:cNvPr id="4" name="Slide Number Placeholder 3">
            <a:extLst>
              <a:ext uri="{FF2B5EF4-FFF2-40B4-BE49-F238E27FC236}">
                <a16:creationId xmlns:a16="http://schemas.microsoft.com/office/drawing/2014/main" id="{46510F0C-47FD-4B56-A083-1FE50D26D111}"/>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60</a:t>
            </a:fld>
            <a:endParaRPr lang="en-US" dirty="0">
              <a:solidFill>
                <a:srgbClr val="1B1E29">
                  <a:tint val="75000"/>
                </a:srgbClr>
              </a:solidFill>
            </a:endParaRPr>
          </a:p>
        </p:txBody>
      </p:sp>
    </p:spTree>
    <p:extLst>
      <p:ext uri="{BB962C8B-B14F-4D97-AF65-F5344CB8AC3E}">
        <p14:creationId xmlns:p14="http://schemas.microsoft.com/office/powerpoint/2010/main" val="708717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BB2A-F955-4A2C-A71E-17CC5507FFCB}"/>
              </a:ext>
            </a:extLst>
          </p:cNvPr>
          <p:cNvSpPr>
            <a:spLocks noGrp="1"/>
          </p:cNvSpPr>
          <p:nvPr>
            <p:ph type="title"/>
          </p:nvPr>
        </p:nvSpPr>
        <p:spPr>
          <a:xfrm>
            <a:off x="609600" y="298569"/>
            <a:ext cx="7905750" cy="1228496"/>
          </a:xfrm>
        </p:spPr>
        <p:txBody>
          <a:bodyPr>
            <a:normAutofit/>
          </a:bodyPr>
          <a:lstStyle/>
          <a:p>
            <a:r>
              <a:rPr lang="en-US" sz="3200" dirty="0"/>
              <a:t>Home Page</a:t>
            </a:r>
            <a:br>
              <a:rPr lang="en-US" sz="3200" dirty="0"/>
            </a:br>
            <a:endParaRPr lang="en-US" sz="3200" dirty="0"/>
          </a:p>
        </p:txBody>
      </p:sp>
      <p:pic>
        <p:nvPicPr>
          <p:cNvPr id="5" name="Content Placeholder 4">
            <a:extLst>
              <a:ext uri="{FF2B5EF4-FFF2-40B4-BE49-F238E27FC236}">
                <a16:creationId xmlns:a16="http://schemas.microsoft.com/office/drawing/2014/main" id="{F8024962-22FB-41FD-B368-AF13C3B7FD3F}"/>
              </a:ext>
            </a:extLst>
          </p:cNvPr>
          <p:cNvPicPr>
            <a:picLocks noGrp="1" noChangeAspect="1"/>
          </p:cNvPicPr>
          <p:nvPr>
            <p:ph idx="1"/>
          </p:nvPr>
        </p:nvPicPr>
        <p:blipFill rotWithShape="1">
          <a:blip r:embed="rId2"/>
          <a:srcRect b="76672"/>
          <a:stretch/>
        </p:blipFill>
        <p:spPr>
          <a:xfrm>
            <a:off x="3129253" y="2027110"/>
            <a:ext cx="5245922" cy="633672"/>
          </a:xfrm>
          <a:prstGeom prst="rect">
            <a:avLst/>
          </a:prstGeom>
        </p:spPr>
      </p:pic>
      <p:sp>
        <p:nvSpPr>
          <p:cNvPr id="4" name="Slide Number Placeholder 3">
            <a:extLst>
              <a:ext uri="{FF2B5EF4-FFF2-40B4-BE49-F238E27FC236}">
                <a16:creationId xmlns:a16="http://schemas.microsoft.com/office/drawing/2014/main" id="{B2CFD3FA-56A0-4262-90B4-B454AB7E4346}"/>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61</a:t>
            </a:fld>
            <a:endParaRPr lang="en-US" dirty="0">
              <a:solidFill>
                <a:srgbClr val="1B1E29">
                  <a:tint val="75000"/>
                </a:srgbClr>
              </a:solidFill>
            </a:endParaRPr>
          </a:p>
        </p:txBody>
      </p:sp>
      <p:pic>
        <p:nvPicPr>
          <p:cNvPr id="6" name="Picture 5">
            <a:extLst>
              <a:ext uri="{FF2B5EF4-FFF2-40B4-BE49-F238E27FC236}">
                <a16:creationId xmlns:a16="http://schemas.microsoft.com/office/drawing/2014/main" id="{252B06A2-F2E2-4B9D-8487-AB801417EF41}"/>
              </a:ext>
            </a:extLst>
          </p:cNvPr>
          <p:cNvPicPr>
            <a:picLocks noChangeAspect="1"/>
          </p:cNvPicPr>
          <p:nvPr/>
        </p:nvPicPr>
        <p:blipFill>
          <a:blip r:embed="rId3"/>
          <a:stretch>
            <a:fillRect/>
          </a:stretch>
        </p:blipFill>
        <p:spPr>
          <a:xfrm>
            <a:off x="3038254" y="2763138"/>
            <a:ext cx="5336921" cy="2640263"/>
          </a:xfrm>
          <a:prstGeom prst="rect">
            <a:avLst/>
          </a:prstGeom>
        </p:spPr>
      </p:pic>
      <p:sp>
        <p:nvSpPr>
          <p:cNvPr id="7" name="TextBox 6">
            <a:extLst>
              <a:ext uri="{FF2B5EF4-FFF2-40B4-BE49-F238E27FC236}">
                <a16:creationId xmlns:a16="http://schemas.microsoft.com/office/drawing/2014/main" id="{C0319CA2-B650-475C-A6DE-1BCA07855D1B}"/>
              </a:ext>
            </a:extLst>
          </p:cNvPr>
          <p:cNvSpPr txBox="1"/>
          <p:nvPr/>
        </p:nvSpPr>
        <p:spPr>
          <a:xfrm>
            <a:off x="461188" y="2046169"/>
            <a:ext cx="2058452" cy="1962076"/>
          </a:xfrm>
          <a:prstGeom prst="rect">
            <a:avLst/>
          </a:prstGeom>
          <a:solidFill>
            <a:schemeClr val="tx2"/>
          </a:solidFill>
        </p:spPr>
        <p:txBody>
          <a:bodyPr wrap="square" rtlCol="0">
            <a:spAutoFit/>
          </a:bodyPr>
          <a:lstStyle/>
          <a:p>
            <a:pPr defTabSz="685800" fontAlgn="auto">
              <a:spcBef>
                <a:spcPts val="0"/>
              </a:spcBef>
              <a:spcAft>
                <a:spcPts val="0"/>
              </a:spcAft>
              <a:defRPr/>
            </a:pPr>
            <a:r>
              <a:rPr lang="en-US" sz="1350" dirty="0">
                <a:solidFill>
                  <a:srgbClr val="FFFFFF"/>
                </a:solidFill>
                <a:latin typeface="Calibri"/>
                <a:ea typeface="+mn-ea"/>
              </a:rPr>
              <a:t>After competing application you automatically return to the home page.  </a:t>
            </a:r>
          </a:p>
          <a:p>
            <a:pPr defTabSz="685800" fontAlgn="auto">
              <a:spcBef>
                <a:spcPts val="0"/>
              </a:spcBef>
              <a:spcAft>
                <a:spcPts val="0"/>
              </a:spcAft>
              <a:defRPr/>
            </a:pPr>
            <a:endParaRPr lang="en-US" sz="1350" dirty="0">
              <a:solidFill>
                <a:srgbClr val="FFFFFF"/>
              </a:solidFill>
              <a:latin typeface="Calibri"/>
              <a:ea typeface="+mn-ea"/>
            </a:endParaRPr>
          </a:p>
          <a:p>
            <a:pPr defTabSz="685800" fontAlgn="auto">
              <a:spcBef>
                <a:spcPts val="0"/>
              </a:spcBef>
              <a:spcAft>
                <a:spcPts val="0"/>
              </a:spcAft>
              <a:defRPr/>
            </a:pPr>
            <a:r>
              <a:rPr lang="en-US" sz="1350" dirty="0">
                <a:solidFill>
                  <a:srgbClr val="FFFFFF"/>
                </a:solidFill>
                <a:latin typeface="Calibri"/>
                <a:ea typeface="+mn-ea"/>
              </a:rPr>
              <a:t>From here you can check the status of your application by clicking the “Status” icon. </a:t>
            </a:r>
          </a:p>
        </p:txBody>
      </p:sp>
    </p:spTree>
    <p:extLst>
      <p:ext uri="{BB962C8B-B14F-4D97-AF65-F5344CB8AC3E}">
        <p14:creationId xmlns:p14="http://schemas.microsoft.com/office/powerpoint/2010/main" val="2843848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217B-D97F-4CC7-A0C7-48281F6F83E0}"/>
              </a:ext>
            </a:extLst>
          </p:cNvPr>
          <p:cNvSpPr>
            <a:spLocks noGrp="1"/>
          </p:cNvSpPr>
          <p:nvPr>
            <p:ph type="title"/>
          </p:nvPr>
        </p:nvSpPr>
        <p:spPr/>
        <p:txBody>
          <a:bodyPr>
            <a:normAutofit/>
          </a:bodyPr>
          <a:lstStyle/>
          <a:p>
            <a:r>
              <a:rPr lang="en-US" sz="3200" dirty="0"/>
              <a:t>Application Status</a:t>
            </a:r>
          </a:p>
        </p:txBody>
      </p:sp>
      <p:pic>
        <p:nvPicPr>
          <p:cNvPr id="5" name="Content Placeholder 4">
            <a:extLst>
              <a:ext uri="{FF2B5EF4-FFF2-40B4-BE49-F238E27FC236}">
                <a16:creationId xmlns:a16="http://schemas.microsoft.com/office/drawing/2014/main" id="{74EA5152-3B60-4ADB-BC4A-28688570B52F}"/>
              </a:ext>
            </a:extLst>
          </p:cNvPr>
          <p:cNvPicPr>
            <a:picLocks noGrp="1" noChangeAspect="1"/>
          </p:cNvPicPr>
          <p:nvPr>
            <p:ph idx="1"/>
          </p:nvPr>
        </p:nvPicPr>
        <p:blipFill>
          <a:blip r:embed="rId2"/>
          <a:stretch>
            <a:fillRect/>
          </a:stretch>
        </p:blipFill>
        <p:spPr>
          <a:xfrm>
            <a:off x="1217354" y="2226469"/>
            <a:ext cx="6709292" cy="3155156"/>
          </a:xfrm>
          <a:prstGeom prst="rect">
            <a:avLst/>
          </a:prstGeom>
        </p:spPr>
      </p:pic>
      <p:sp>
        <p:nvSpPr>
          <p:cNvPr id="4" name="Slide Number Placeholder 3">
            <a:extLst>
              <a:ext uri="{FF2B5EF4-FFF2-40B4-BE49-F238E27FC236}">
                <a16:creationId xmlns:a16="http://schemas.microsoft.com/office/drawing/2014/main" id="{3C59E751-B423-4D22-B6EB-EA6F101D3753}"/>
              </a:ext>
            </a:extLst>
          </p:cNvPr>
          <p:cNvSpPr>
            <a:spLocks noGrp="1"/>
          </p:cNvSpPr>
          <p:nvPr>
            <p:ph type="sldNum" sz="quarter" idx="12"/>
          </p:nvPr>
        </p:nvSpPr>
        <p:spPr/>
        <p:txBody>
          <a:bodyPr/>
          <a:lstStyle/>
          <a:p>
            <a:pPr defTabSz="685800" fontAlgn="auto">
              <a:spcBef>
                <a:spcPts val="0"/>
              </a:spcBef>
              <a:spcAft>
                <a:spcPts val="0"/>
              </a:spcAft>
              <a:defRPr/>
            </a:pPr>
            <a:fld id="{9C006D82-50E7-4C97-B46D-9AE61BEAB6B4}" type="slidenum">
              <a:rPr lang="en-US">
                <a:solidFill>
                  <a:srgbClr val="1B1E29">
                    <a:tint val="75000"/>
                  </a:srgbClr>
                </a:solidFill>
              </a:rPr>
              <a:pPr defTabSz="685800" fontAlgn="auto">
                <a:spcBef>
                  <a:spcPts val="0"/>
                </a:spcBef>
                <a:spcAft>
                  <a:spcPts val="0"/>
                </a:spcAft>
                <a:defRPr/>
              </a:pPr>
              <a:t>62</a:t>
            </a:fld>
            <a:endParaRPr lang="en-US" dirty="0">
              <a:solidFill>
                <a:srgbClr val="1B1E29">
                  <a:tint val="75000"/>
                </a:srgbClr>
              </a:solidFill>
            </a:endParaRPr>
          </a:p>
        </p:txBody>
      </p:sp>
    </p:spTree>
    <p:extLst>
      <p:ext uri="{BB962C8B-B14F-4D97-AF65-F5344CB8AC3E}">
        <p14:creationId xmlns:p14="http://schemas.microsoft.com/office/powerpoint/2010/main" val="4196229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B95B-8428-4DC9-A53B-1FE31D17A1D0}"/>
              </a:ext>
            </a:extLst>
          </p:cNvPr>
          <p:cNvSpPr>
            <a:spLocks noGrp="1"/>
          </p:cNvSpPr>
          <p:nvPr>
            <p:ph type="title"/>
          </p:nvPr>
        </p:nvSpPr>
        <p:spPr/>
        <p:txBody>
          <a:bodyPr>
            <a:normAutofit/>
          </a:bodyPr>
          <a:lstStyle/>
          <a:p>
            <a:r>
              <a:rPr lang="en-US" sz="3200" dirty="0"/>
              <a:t>Special Note</a:t>
            </a:r>
          </a:p>
        </p:txBody>
      </p:sp>
      <p:pic>
        <p:nvPicPr>
          <p:cNvPr id="5" name="Content Placeholder 4">
            <a:extLst>
              <a:ext uri="{FF2B5EF4-FFF2-40B4-BE49-F238E27FC236}">
                <a16:creationId xmlns:a16="http://schemas.microsoft.com/office/drawing/2014/main" id="{42EF1D9E-88C4-40D0-A33D-0EE1ED54B823}"/>
              </a:ext>
            </a:extLst>
          </p:cNvPr>
          <p:cNvPicPr>
            <a:picLocks noGrp="1" noChangeAspect="1"/>
          </p:cNvPicPr>
          <p:nvPr>
            <p:ph idx="1"/>
          </p:nvPr>
        </p:nvPicPr>
        <p:blipFill>
          <a:blip r:embed="rId2"/>
          <a:stretch>
            <a:fillRect/>
          </a:stretch>
        </p:blipFill>
        <p:spPr>
          <a:xfrm>
            <a:off x="1709715" y="3191942"/>
            <a:ext cx="5794390" cy="885949"/>
          </a:xfrm>
          <a:prstGeom prst="rect">
            <a:avLst/>
          </a:prstGeom>
        </p:spPr>
      </p:pic>
      <p:sp>
        <p:nvSpPr>
          <p:cNvPr id="4" name="Slide Number Placeholder 3">
            <a:extLst>
              <a:ext uri="{FF2B5EF4-FFF2-40B4-BE49-F238E27FC236}">
                <a16:creationId xmlns:a16="http://schemas.microsoft.com/office/drawing/2014/main" id="{682DF955-A8FC-4D6C-935B-2A08224946B1}"/>
              </a:ext>
            </a:extLst>
          </p:cNvPr>
          <p:cNvSpPr>
            <a:spLocks noGrp="1"/>
          </p:cNvSpPr>
          <p:nvPr>
            <p:ph type="sldNum" sz="quarter" idx="12"/>
          </p:nvPr>
        </p:nvSpPr>
        <p:spPr/>
        <p:txBody>
          <a:bodyPr/>
          <a:lstStyle/>
          <a:p>
            <a:pPr>
              <a:defRPr/>
            </a:pPr>
            <a:fld id="{9C006D82-50E7-4C97-B46D-9AE61BEAB6B4}" type="slidenum">
              <a:rPr lang="en-US" smtClean="0"/>
              <a:pPr>
                <a:defRPr/>
              </a:pPr>
              <a:t>63</a:t>
            </a:fld>
            <a:endParaRPr lang="en-US" dirty="0"/>
          </a:p>
        </p:txBody>
      </p:sp>
      <p:sp>
        <p:nvSpPr>
          <p:cNvPr id="6" name="TextBox 5">
            <a:extLst>
              <a:ext uri="{FF2B5EF4-FFF2-40B4-BE49-F238E27FC236}">
                <a16:creationId xmlns:a16="http://schemas.microsoft.com/office/drawing/2014/main" id="{63FFF539-7FDA-4880-96DC-286A32870602}"/>
              </a:ext>
            </a:extLst>
          </p:cNvPr>
          <p:cNvSpPr txBox="1"/>
          <p:nvPr/>
        </p:nvSpPr>
        <p:spPr>
          <a:xfrm>
            <a:off x="1709715" y="2237023"/>
            <a:ext cx="5829300" cy="553998"/>
          </a:xfrm>
          <a:prstGeom prst="rect">
            <a:avLst/>
          </a:prstGeom>
          <a:solidFill>
            <a:schemeClr val="tx2">
              <a:lumMod val="75000"/>
            </a:schemeClr>
          </a:solidFill>
        </p:spPr>
        <p:txBody>
          <a:bodyPr wrap="square" rtlCol="0">
            <a:spAutoFit/>
          </a:bodyPr>
          <a:lstStyle/>
          <a:p>
            <a:pPr algn="ctr"/>
            <a:r>
              <a:rPr lang="en-US" sz="1500" b="1" dirty="0">
                <a:solidFill>
                  <a:schemeClr val="bg1"/>
                </a:solidFill>
              </a:rPr>
              <a:t>If you receive a message like the one below, depress “SAVE” so that you don’t lose your information.</a:t>
            </a:r>
          </a:p>
        </p:txBody>
      </p:sp>
    </p:spTree>
    <p:extLst>
      <p:ext uri="{BB962C8B-B14F-4D97-AF65-F5344CB8AC3E}">
        <p14:creationId xmlns:p14="http://schemas.microsoft.com/office/powerpoint/2010/main" val="414556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5943600"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187615" y="4080808"/>
            <a:ext cx="8802414" cy="1815882"/>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90354" y="2940608"/>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9</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4B7373CBDA174985820DB4E6C453EA" ma:contentTypeVersion="11" ma:contentTypeDescription="Create a new document." ma:contentTypeScope="" ma:versionID="c59ddef94d745a59f09b95fbcca4192d">
  <xsd:schema xmlns:xsd="http://www.w3.org/2001/XMLSchema" xmlns:xs="http://www.w3.org/2001/XMLSchema" xmlns:p="http://schemas.microsoft.com/office/2006/metadata/properties" xmlns:ns3="6e473612-347e-4729-96e1-aa1ee0e73f00" xmlns:ns4="cfdb57ce-ac9c-46d1-966b-8894d2883823" targetNamespace="http://schemas.microsoft.com/office/2006/metadata/properties" ma:root="true" ma:fieldsID="9e1f1f8bfb3f886a33a4560fe0025515" ns3:_="" ns4:_="">
    <xsd:import namespace="6e473612-347e-4729-96e1-aa1ee0e73f00"/>
    <xsd:import namespace="cfdb57ce-ac9c-46d1-966b-8894d28838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3612-347e-4729-96e1-aa1ee0e73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b57ce-ac9c-46d1-966b-8894d28838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48D261-8E10-4FA6-B854-77B68838661D}">
  <ds:schemaRefs>
    <ds:schemaRef ds:uri="6e473612-347e-4729-96e1-aa1ee0e73f00"/>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cfdb57ce-ac9c-46d1-966b-8894d2883823"/>
    <ds:schemaRef ds:uri="http://www.w3.org/XML/1998/namespace"/>
    <ds:schemaRef ds:uri="http://purl.org/dc/dcmitype/"/>
  </ds:schemaRefs>
</ds:datastoreItem>
</file>

<file path=customXml/itemProps2.xml><?xml version="1.0" encoding="utf-8"?>
<ds:datastoreItem xmlns:ds="http://schemas.openxmlformats.org/officeDocument/2006/customXml" ds:itemID="{6A48096E-EEB2-4059-9003-4DA43E573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73612-347e-4729-96e1-aa1ee0e73f00"/>
    <ds:schemaRef ds:uri="cfdb57ce-ac9c-46d1-966b-8894d2883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5D93D-CCB5-461D-A29D-8D191E050C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TotalTime>
  <Words>3070</Words>
  <Application>Microsoft Office PowerPoint</Application>
  <PresentationFormat>On-screen Show (4:3)</PresentationFormat>
  <Paragraphs>352</Paragraphs>
  <Slides>63</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63</vt:i4>
      </vt:variant>
    </vt:vector>
  </HeadingPairs>
  <TitlesOfParts>
    <vt:vector size="77" baseType="lpstr">
      <vt:lpstr>Arial</vt:lpstr>
      <vt:lpstr>Arial Narrow</vt:lpstr>
      <vt:lpstr>Calibri</vt:lpstr>
      <vt:lpstr>Calibri Light</vt:lpstr>
      <vt:lpstr>Candara</vt:lpstr>
      <vt:lpstr>Source Sans Pro</vt:lpstr>
      <vt:lpstr>Symbol</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Filing Requirements</vt:lpstr>
      <vt:lpstr>Additional Filing Requirements</vt:lpstr>
      <vt:lpstr>Ineligible Entities</vt:lpstr>
      <vt:lpstr>How to Apply</vt:lpstr>
      <vt:lpstr>Assistance From SBA Partners</vt:lpstr>
      <vt:lpstr>Submit Your Application  As Soon As Possible</vt:lpstr>
      <vt:lpstr>Any Questions?</vt:lpstr>
      <vt:lpstr>Disaster Loan Application Portal (DLAP)</vt:lpstr>
      <vt:lpstr>Disaster Loan Application Portal</vt:lpstr>
      <vt:lpstr>Filing Requirements</vt:lpstr>
      <vt:lpstr>Disaster Loan Application Portal (DLAP)</vt:lpstr>
      <vt:lpstr>Register</vt:lpstr>
      <vt:lpstr>Complete Registration Information</vt:lpstr>
      <vt:lpstr>Apply Online</vt:lpstr>
      <vt:lpstr>Business Type</vt:lpstr>
      <vt:lpstr>Business Type</vt:lpstr>
      <vt:lpstr>Select State /County / Disaster Declaration</vt:lpstr>
      <vt:lpstr>Complete Certifications</vt:lpstr>
      <vt:lpstr>Start Application – Form 5</vt:lpstr>
      <vt:lpstr>Form 5 – Page 1</vt:lpstr>
      <vt:lpstr>Form 5 – Pages 2 and 3</vt:lpstr>
      <vt:lpstr>Filing Requirements</vt:lpstr>
      <vt:lpstr>Personal Financial Statement</vt:lpstr>
      <vt:lpstr>Personal Assets / Debits</vt:lpstr>
      <vt:lpstr>Schedule of Liabilities – SBA form 2202</vt:lpstr>
      <vt:lpstr>Uploaded 4506T</vt:lpstr>
      <vt:lpstr>Electronically file 4506T</vt:lpstr>
      <vt:lpstr>4506T Uploaded Successful</vt:lpstr>
      <vt:lpstr>Tax Returns</vt:lpstr>
      <vt:lpstr>Certificate as to Truthful Information</vt:lpstr>
      <vt:lpstr>Filing Requirements Complete</vt:lpstr>
      <vt:lpstr>Application Successfully Submitted</vt:lpstr>
      <vt:lpstr>Returning to Complete Application</vt:lpstr>
      <vt:lpstr>Business Losses</vt:lpstr>
      <vt:lpstr>Home/Personal Losses</vt:lpstr>
      <vt:lpstr>Declaration Selection</vt:lpstr>
      <vt:lpstr>Certification and Executive Order</vt:lpstr>
      <vt:lpstr>Filing Requirements</vt:lpstr>
      <vt:lpstr>Completing Form 5C - Sole Proprietor Loan Application  </vt:lpstr>
      <vt:lpstr>Form 5C continued - Damaged Property Information</vt:lpstr>
      <vt:lpstr>Form 5C continued -Debts and Assets Information</vt:lpstr>
      <vt:lpstr>Form 5C continued - Disclosure Statements</vt:lpstr>
      <vt:lpstr>Form 5C continued - Consent and Additional Comments</vt:lpstr>
      <vt:lpstr>Form 5C continued - Affiliated Businesses</vt:lpstr>
      <vt:lpstr>Completing IRS Form 4506-T</vt:lpstr>
      <vt:lpstr>Request for Transcript of Tax Return</vt:lpstr>
      <vt:lpstr>Request for Transcript of Tax Return - Download / Upload</vt:lpstr>
      <vt:lpstr>Request for Transcript of Tax Return - Download / Upload</vt:lpstr>
      <vt:lpstr>Filing Requirements</vt:lpstr>
      <vt:lpstr>Submit Application</vt:lpstr>
      <vt:lpstr>Application Submission Confirmation</vt:lpstr>
      <vt:lpstr>Message Center</vt:lpstr>
      <vt:lpstr>Home Page </vt:lpstr>
      <vt:lpstr>Application Status</vt:lpstr>
      <vt:lpstr>Special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Cynthia Stine</cp:lastModifiedBy>
  <cp:revision>13</cp:revision>
  <dcterms:created xsi:type="dcterms:W3CDTF">2020-01-28T16:09:13Z</dcterms:created>
  <dcterms:modified xsi:type="dcterms:W3CDTF">2020-03-27T07:48:16Z</dcterms:modified>
</cp:coreProperties>
</file>